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7" r:id="rId2"/>
    <p:sldMasterId id="2147483759" r:id="rId3"/>
  </p:sldMasterIdLst>
  <p:sldIdLst>
    <p:sldId id="256" r:id="rId4"/>
    <p:sldId id="289" r:id="rId5"/>
    <p:sldId id="287" r:id="rId6"/>
    <p:sldId id="294" r:id="rId7"/>
    <p:sldId id="296" r:id="rId8"/>
    <p:sldId id="297" r:id="rId9"/>
    <p:sldId id="298" r:id="rId10"/>
    <p:sldId id="260" r:id="rId11"/>
    <p:sldId id="290" r:id="rId12"/>
    <p:sldId id="301" r:id="rId13"/>
    <p:sldId id="302" r:id="rId14"/>
    <p:sldId id="299" r:id="rId15"/>
    <p:sldId id="304" r:id="rId16"/>
    <p:sldId id="291" r:id="rId17"/>
    <p:sldId id="288" r:id="rId18"/>
    <p:sldId id="286" r:id="rId19"/>
    <p:sldId id="284" r:id="rId20"/>
    <p:sldId id="293" r:id="rId21"/>
    <p:sldId id="277" r:id="rId22"/>
    <p:sldId id="278" r:id="rId23"/>
    <p:sldId id="276" r:id="rId24"/>
    <p:sldId id="279" r:id="rId25"/>
    <p:sldId id="269" r:id="rId26"/>
    <p:sldId id="257" r:id="rId27"/>
    <p:sldId id="281" r:id="rId28"/>
    <p:sldId id="282" r:id="rId29"/>
    <p:sldId id="280" r:id="rId30"/>
    <p:sldId id="274" r:id="rId31"/>
    <p:sldId id="270" r:id="rId32"/>
    <p:sldId id="275" r:id="rId33"/>
    <p:sldId id="283" r:id="rId34"/>
    <p:sldId id="265" r:id="rId35"/>
    <p:sldId id="266" r:id="rId36"/>
    <p:sldId id="267" r:id="rId37"/>
    <p:sldId id="268" r:id="rId38"/>
    <p:sldId id="262" r:id="rId39"/>
    <p:sldId id="285" r:id="rId40"/>
    <p:sldId id="273" r:id="rId41"/>
    <p:sldId id="29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BAD3D-9004-43FE-97D2-522D69CDC289}" v="96" dt="2025-07-19T00:32:43.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2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4E018407-95E2-49F2-9AA6-0F4BD3B5EBB6}" type="datetimeFigureOut">
              <a:rPr lang="en-US"/>
              <a:pPr>
                <a:defRPr/>
              </a:pPr>
              <a:t>7/22/2025</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3DEDB35-6D92-44F1-A4AE-06015D748E1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92DBF2C-AFAD-4AC4-92C1-D156377FE7B1}" type="datetimeFigureOut">
              <a:rPr lang="en-US"/>
              <a:pPr>
                <a:defRPr/>
              </a:pPr>
              <a:t>7/22/2025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65C618D-F046-4AD5-B2BC-257EDE87FD00}" type="slidenum">
              <a:rPr lang="en-US"/>
              <a:pPr>
                <a:defRPr/>
              </a:pPr>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3940969-157D-447D-B074-1B998910F8E4}" type="datetimeFigureOut">
              <a:rPr lang="en-US"/>
              <a:pPr>
                <a:defRPr/>
              </a:pPr>
              <a:t>7/22/2025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9DB727-4F1E-4D66-AA56-A5F977547810}" type="slidenum">
              <a:rPr lang="en-US"/>
              <a:pPr>
                <a:defRPr/>
              </a:pPr>
              <a:t>‹#›</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2DCB7833-39EE-6E26-2BBA-B18EB86FDADE}"/>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EBECEB77-8514-1CF2-A497-D3FA7A4B610E}"/>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p:txBody>
      </p:sp>
      <p:sp>
        <p:nvSpPr>
          <p:cNvPr id="3076" name="Rectangle 4">
            <a:extLst>
              <a:ext uri="{FF2B5EF4-FFF2-40B4-BE49-F238E27FC236}">
                <a16:creationId xmlns:a16="http://schemas.microsoft.com/office/drawing/2014/main" id="{F2E8A7C8-D024-1978-656B-69C01304E3EF}"/>
              </a:ext>
            </a:extLst>
          </p:cNvPr>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8E3A301D-DE3C-FB83-2DDE-7E5E2F883BD6}"/>
              </a:ext>
            </a:extLst>
          </p:cNvPr>
          <p:cNvSpPr>
            <a:spLocks noGrp="1" noChangeArrowheads="1"/>
          </p:cNvSpPr>
          <p:nvPr>
            <p:ph type="subTitle" sz="quarter" idx="1"/>
          </p:nvPr>
        </p:nvSpPr>
        <p:spPr>
          <a:xfrm>
            <a:off x="4191000" y="1828800"/>
            <a:ext cx="4572000" cy="1752600"/>
          </a:xfrm>
        </p:spPr>
        <p:txBody>
          <a:bodyPr/>
          <a:lstStyle>
            <a:lvl1pPr marL="0" indent="0">
              <a:buFont typeface="Wingdings" panose="05000000000000000000" pitchFamily="2" charset="2"/>
              <a:buNone/>
              <a:defRPr sz="2400"/>
            </a:lvl1pPr>
          </a:lstStyle>
          <a:p>
            <a:pPr lvl="0"/>
            <a:r>
              <a:rPr lang="en-US" altLang="en-US" noProof="0"/>
              <a:t>Click to edit Master subtitle style</a:t>
            </a:r>
          </a:p>
        </p:txBody>
      </p:sp>
      <p:sp>
        <p:nvSpPr>
          <p:cNvPr id="3078" name="Rectangle 6">
            <a:extLst>
              <a:ext uri="{FF2B5EF4-FFF2-40B4-BE49-F238E27FC236}">
                <a16:creationId xmlns:a16="http://schemas.microsoft.com/office/drawing/2014/main" id="{8C67881E-E2F5-BA28-0FD7-84031E15D462}"/>
              </a:ext>
            </a:extLst>
          </p:cNvPr>
          <p:cNvSpPr>
            <a:spLocks noGrp="1" noChangeArrowheads="1"/>
          </p:cNvSpPr>
          <p:nvPr>
            <p:ph type="dt" sz="quarter" idx="2"/>
          </p:nvPr>
        </p:nvSpPr>
        <p:spPr bwMode="auto">
          <a:xfrm>
            <a:off x="304800" y="6248400"/>
            <a:ext cx="1905000" cy="457200"/>
          </a:xfrm>
          <a:prstGeom prst="rect">
            <a:avLst/>
          </a:prstGeom>
          <a:noFill/>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kumimoji="0" sz="1400">
                <a:latin typeface="+mn-lt"/>
              </a:defRPr>
            </a:lvl1pPr>
          </a:lstStyle>
          <a:p>
            <a:fld id="{7652D041-930C-4D61-90FF-3EE1219B9684}" type="datetime1">
              <a:rPr lang="en-US" altLang="en-US"/>
              <a:pPr/>
              <a:t>7/22/2025</a:t>
            </a:fld>
            <a:endParaRPr lang="en-US" altLang="en-US"/>
          </a:p>
        </p:txBody>
      </p:sp>
      <p:sp>
        <p:nvSpPr>
          <p:cNvPr id="3079" name="Rectangle 7">
            <a:extLst>
              <a:ext uri="{FF2B5EF4-FFF2-40B4-BE49-F238E27FC236}">
                <a16:creationId xmlns:a16="http://schemas.microsoft.com/office/drawing/2014/main" id="{8E7EBB32-9240-111E-1422-748BE2358918}"/>
              </a:ext>
            </a:extLst>
          </p:cNvPr>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latin typeface="+mn-lt"/>
              </a:defRPr>
            </a:lvl1pPr>
          </a:lstStyle>
          <a:p>
            <a:endParaRPr lang="en-US" altLang="en-US"/>
          </a:p>
        </p:txBody>
      </p:sp>
      <p:sp>
        <p:nvSpPr>
          <p:cNvPr id="3080" name="Rectangle 8">
            <a:extLst>
              <a:ext uri="{FF2B5EF4-FFF2-40B4-BE49-F238E27FC236}">
                <a16:creationId xmlns:a16="http://schemas.microsoft.com/office/drawing/2014/main" id="{F9CF7FED-93EE-478D-F1A0-CFBEEA404192}"/>
              </a:ext>
            </a:extLst>
          </p:cNvPr>
          <p:cNvSpPr>
            <a:spLocks noGrp="1" noChangeArrowheads="1"/>
          </p:cNvSpPr>
          <p:nvPr>
            <p:ph type="sldNum" sz="quarter" idx="4"/>
          </p:nvPr>
        </p:nvSpPr>
        <p:spPr bwMode="auto">
          <a:xfrm>
            <a:off x="70104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atin typeface="+mn-lt"/>
              </a:defRPr>
            </a:lvl1pPr>
          </a:lstStyle>
          <a:p>
            <a:fld id="{81F4FEF3-81E7-405A-A3F9-A446B7335105}" type="slidenum">
              <a:rPr lang="en-US" altLang="en-US"/>
              <a:pPr/>
              <a:t>‹#›</a:t>
            </a:fld>
            <a:endParaRPr lang="en-US" altLang="en-US"/>
          </a:p>
        </p:txBody>
      </p:sp>
    </p:spTree>
    <p:extLst>
      <p:ext uri="{BB962C8B-B14F-4D97-AF65-F5344CB8AC3E}">
        <p14:creationId xmlns:p14="http://schemas.microsoft.com/office/powerpoint/2010/main" val="3569191211"/>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560E-498E-EFBE-D97C-18CEF330F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61559-243A-2BD6-8966-67F1BB5B78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571725"/>
      </p:ext>
    </p:extLst>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60C4-383E-7F2E-628E-1341C3F78B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AED930-59A8-E622-CA29-3C3F9067D6A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6927713"/>
      </p:ext>
    </p:extLst>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D9C4-2132-74C8-852B-05898911A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23C07-78D0-9DC1-4241-2ED2320B6844}"/>
              </a:ext>
            </a:extLst>
          </p:cNvPr>
          <p:cNvSpPr>
            <a:spLocks noGrp="1"/>
          </p:cNvSpPr>
          <p:nvPr>
            <p:ph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FBC978-F3E2-F919-57A9-95877EFCF607}"/>
              </a:ext>
            </a:extLst>
          </p:cNvPr>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9433279"/>
      </p:ext>
    </p:extLst>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DE92-9E6C-A8F1-0AF1-B77E74EA30F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0EF1EC-E5A9-CC7F-F31B-544D6A61D4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3F51A-236F-0BFD-60A3-1BBCC3EB7EA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ED65B7-7CB0-CB1C-67B4-6A1E173DA15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E47AA-22D8-D4BF-0484-05AF40F1650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730695"/>
      </p:ext>
    </p:extLst>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1D35-6AB4-2ADC-C867-22C67E52703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6291563"/>
      </p:ext>
    </p:extLst>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869116"/>
      </p:ext>
    </p:extLst>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F903-9D88-AFD1-C5C2-0866DCCB43A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573C9A-7487-4495-19D9-CA94302C1BB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4610C5-7C85-D469-E6E8-302C919D13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394695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680CA6D-CE9C-4ECD-9296-6133EB9E3986}" type="datetimeFigureOut">
              <a:rPr lang="en-US"/>
              <a:pPr>
                <a:defRPr/>
              </a:pPr>
              <a:t>7/22/2025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6ACAC18-9929-4A91-9C85-3EE7410CBC20}" type="slidenum">
              <a:rPr lang="en-US"/>
              <a:pPr>
                <a:defRPr/>
              </a:pPr>
              <a:t>‹#›</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AAB3-F986-3B08-DEE0-F6D1F9A4971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02878-276F-B267-313D-4316B4F7274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75262E-5583-BA7C-06E0-D974F26AD7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158740"/>
      </p:ext>
    </p:extLst>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FD43-308C-26F3-D4B0-E601B086E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8EEE72-FED9-767A-1C97-4303065D5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732716"/>
      </p:ext>
    </p:extLst>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234D3-A5D0-8D21-BE5A-F6D8F9FDBE1D}"/>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BE6883-2513-1483-495C-55F1EA3D7CE8}"/>
              </a:ext>
            </a:extLst>
          </p:cNvPr>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472412"/>
      </p:ext>
    </p:extLst>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E13E9EF0-CC48-75C2-4218-7B21CDDE9CF2}"/>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02DDB5CE-5FAC-BB54-28E4-71A60DF12181}"/>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p:txBody>
      </p:sp>
      <p:sp>
        <p:nvSpPr>
          <p:cNvPr id="3076" name="Rectangle 4">
            <a:extLst>
              <a:ext uri="{FF2B5EF4-FFF2-40B4-BE49-F238E27FC236}">
                <a16:creationId xmlns:a16="http://schemas.microsoft.com/office/drawing/2014/main" id="{C07CDFB4-FFCE-9C38-88C7-CF4BDC061AE4}"/>
              </a:ext>
            </a:extLst>
          </p:cNvPr>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D2E391D2-239B-3025-4893-E7014F9495BA}"/>
              </a:ext>
            </a:extLst>
          </p:cNvPr>
          <p:cNvSpPr>
            <a:spLocks noGrp="1" noChangeArrowheads="1"/>
          </p:cNvSpPr>
          <p:nvPr>
            <p:ph type="subTitle" sz="quarter" idx="1"/>
          </p:nvPr>
        </p:nvSpPr>
        <p:spPr>
          <a:xfrm>
            <a:off x="4191000" y="1828800"/>
            <a:ext cx="4572000" cy="1752600"/>
          </a:xfrm>
        </p:spPr>
        <p:txBody>
          <a:bodyPr/>
          <a:lstStyle>
            <a:lvl1pPr marL="0" indent="0">
              <a:buFont typeface="Wingdings" panose="05000000000000000000" pitchFamily="2" charset="2"/>
              <a:buNone/>
              <a:defRPr sz="2400"/>
            </a:lvl1pPr>
          </a:lstStyle>
          <a:p>
            <a:pPr lvl="0"/>
            <a:r>
              <a:rPr lang="en-US" altLang="en-US" noProof="0"/>
              <a:t>Click to edit Master subtitle style</a:t>
            </a:r>
          </a:p>
        </p:txBody>
      </p:sp>
      <p:sp>
        <p:nvSpPr>
          <p:cNvPr id="3078" name="Rectangle 6">
            <a:extLst>
              <a:ext uri="{FF2B5EF4-FFF2-40B4-BE49-F238E27FC236}">
                <a16:creationId xmlns:a16="http://schemas.microsoft.com/office/drawing/2014/main" id="{CAFBC8B3-479D-9332-3F68-7ADCD6CD72F4}"/>
              </a:ext>
            </a:extLst>
          </p:cNvPr>
          <p:cNvSpPr>
            <a:spLocks noGrp="1" noChangeArrowheads="1"/>
          </p:cNvSpPr>
          <p:nvPr>
            <p:ph type="dt" sz="quarter" idx="2"/>
          </p:nvPr>
        </p:nvSpPr>
        <p:spPr bwMode="auto">
          <a:xfrm>
            <a:off x="304800" y="6248400"/>
            <a:ext cx="1905000" cy="457200"/>
          </a:xfrm>
          <a:prstGeom prst="rect">
            <a:avLst/>
          </a:prstGeom>
          <a:noFill/>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kumimoji="0" sz="1400">
                <a:latin typeface="+mn-lt"/>
              </a:defRPr>
            </a:lvl1pPr>
          </a:lstStyle>
          <a:p>
            <a:fld id="{610ADC33-434A-4DEB-8BB4-D7C86E190B5B}" type="datetime1">
              <a:rPr lang="en-US" altLang="en-US"/>
              <a:pPr/>
              <a:t>7/22/2025</a:t>
            </a:fld>
            <a:endParaRPr lang="en-US" altLang="en-US"/>
          </a:p>
        </p:txBody>
      </p:sp>
      <p:sp>
        <p:nvSpPr>
          <p:cNvPr id="3079" name="Rectangle 7">
            <a:extLst>
              <a:ext uri="{FF2B5EF4-FFF2-40B4-BE49-F238E27FC236}">
                <a16:creationId xmlns:a16="http://schemas.microsoft.com/office/drawing/2014/main" id="{CC611B2C-7DA1-D210-2798-6BC2F1FB1C80}"/>
              </a:ext>
            </a:extLst>
          </p:cNvPr>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kumimoji="0" sz="1400">
                <a:latin typeface="+mn-lt"/>
              </a:defRPr>
            </a:lvl1pPr>
          </a:lstStyle>
          <a:p>
            <a:endParaRPr lang="en-US" altLang="en-US"/>
          </a:p>
        </p:txBody>
      </p:sp>
      <p:sp>
        <p:nvSpPr>
          <p:cNvPr id="3080" name="Rectangle 8">
            <a:extLst>
              <a:ext uri="{FF2B5EF4-FFF2-40B4-BE49-F238E27FC236}">
                <a16:creationId xmlns:a16="http://schemas.microsoft.com/office/drawing/2014/main" id="{A7206910-A24C-CE19-D826-2A0B91419796}"/>
              </a:ext>
            </a:extLst>
          </p:cNvPr>
          <p:cNvSpPr>
            <a:spLocks noGrp="1" noChangeArrowheads="1"/>
          </p:cNvSpPr>
          <p:nvPr>
            <p:ph type="sldNum" sz="quarter" idx="4"/>
          </p:nvPr>
        </p:nvSpPr>
        <p:spPr bwMode="auto">
          <a:xfrm>
            <a:off x="70104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atin typeface="+mn-lt"/>
              </a:defRPr>
            </a:lvl1pPr>
          </a:lstStyle>
          <a:p>
            <a:fld id="{B14B7156-6224-40AC-92ED-9C4CBDFBB56C}" type="slidenum">
              <a:rPr lang="en-US" altLang="en-US"/>
              <a:pPr/>
              <a:t>‹#›</a:t>
            </a:fld>
            <a:endParaRPr lang="en-US" altLang="en-US"/>
          </a:p>
        </p:txBody>
      </p:sp>
    </p:spTree>
    <p:extLst>
      <p:ext uri="{BB962C8B-B14F-4D97-AF65-F5344CB8AC3E}">
        <p14:creationId xmlns:p14="http://schemas.microsoft.com/office/powerpoint/2010/main" val="2677668817"/>
      </p:ext>
    </p:extLst>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D0F7-8506-DFEF-A6BF-EDB648A4B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62B9B-221C-D0DE-1177-677A46BF7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170672"/>
      </p:ext>
    </p:extLst>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482C-8AEC-EC8C-702B-CB7C0F5BA7B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55CB4-4087-ED74-7A75-39E0164846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602152337"/>
      </p:ext>
    </p:extLst>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F48B-47DD-E3FE-E4D1-B41F61BDC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26D115-5ACA-FAE6-1BE0-9CAC1B09A3A0}"/>
              </a:ext>
            </a:extLst>
          </p:cNvPr>
          <p:cNvSpPr>
            <a:spLocks noGrp="1"/>
          </p:cNvSpPr>
          <p:nvPr>
            <p:ph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EE1C12-7230-A194-87ED-1FF951A22BF0}"/>
              </a:ext>
            </a:extLst>
          </p:cNvPr>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164930"/>
      </p:ext>
    </p:extLst>
  </p:cSld>
  <p:clrMapOvr>
    <a:masterClrMapping/>
  </p:clrMapOvr>
  <p:transition spd="med">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4E16-1E02-08C6-989D-4D868F531DF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A6B782-5E37-A086-BCA6-DD175A5452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EC96D8-174A-BB51-2B42-30EF73CBEA8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B86624-7452-978A-9DAD-8C74AFBD47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A1EE6-15FC-7626-9615-CAB061613F2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807552"/>
      </p:ext>
    </p:extLst>
  </p:cSld>
  <p:clrMapOvr>
    <a:masterClrMapping/>
  </p:clrMapOvr>
  <p:transition spd="med">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9A8E-F8E6-B256-1696-7726322BA4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7007999"/>
      </p:ext>
    </p:extLst>
  </p:cSld>
  <p:clrMapOvr>
    <a:masterClrMapping/>
  </p:clrMapOvr>
  <p:transition spd="med">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67045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AF4F2F0-7715-459F-805C-161C07D59EC5}" type="datetimeFigureOut">
              <a:rPr lang="en-US"/>
              <a:pPr>
                <a:defRPr/>
              </a:pPr>
              <a:t>7/22/2025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11709-871B-4E62-A847-86E3E051BAE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2560-F613-6FC1-1E70-AFB69E26C9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7B46D9-986E-FF7E-E318-D3BDDE908B0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B1ED-D805-44BB-A7CF-A1E34369AF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4812548"/>
      </p:ext>
    </p:extLst>
  </p:cSld>
  <p:clrMapOvr>
    <a:masterClrMapping/>
  </p:clrMapOvr>
  <p:transition spd="med">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EF5F-B3A8-815F-17CF-DD2267BFD1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81D7C6-5E8B-7985-6236-58C3CBB3687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87149E-4DC4-F32D-0ACC-9AE5BADF84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15091519"/>
      </p:ext>
    </p:extLst>
  </p:cSld>
  <p:clrMapOvr>
    <a:masterClrMapping/>
  </p:clrMapOvr>
  <p:transition spd="med">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D5E-197C-D79A-90C1-5F233260D2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24B802-3DAD-417E-3FAC-BFE638FDE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035912"/>
      </p:ext>
    </p:extLst>
  </p:cSld>
  <p:clrMapOvr>
    <a:masterClrMapping/>
  </p:clrMapOvr>
  <p:transition spd="med">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70BED-BECE-DD90-3C9A-C2FA4347ACEE}"/>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5FBA94-8EB8-7E4C-BA5D-FCA312521FAA}"/>
              </a:ext>
            </a:extLst>
          </p:cNvPr>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15707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382988B4-757D-4085-BB0A-A45E7FFFA084}" type="datetimeFigureOut">
              <a:rPr lang="en-US"/>
              <a:pPr>
                <a:defRPr/>
              </a:pPr>
              <a:t>7/22/2025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7A3BCC2-72AD-408F-A94C-77BE7D02E6D5}" type="slidenum">
              <a:rPr lang="en-US"/>
              <a:pPr>
                <a:defRPr/>
              </a:pPr>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55F0D972-412F-4540-A867-D1C994C517F6}" type="datetimeFigureOut">
              <a:rPr lang="en-US"/>
              <a:pPr>
                <a:defRPr/>
              </a:pPr>
              <a:t>7/22/2025</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5670E2A-8659-41D8-A310-EC2B93BF25F9}" type="slidenum">
              <a:rPr lang="en-US"/>
              <a:pPr>
                <a:defRPr/>
              </a:pPr>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230626B-B4FD-43E6-BBD2-D93AA584B4B7}" type="datetimeFigureOut">
              <a:rPr lang="en-US"/>
              <a:pPr>
                <a:defRPr/>
              </a:pPr>
              <a:t>7/22/2025</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FBDF156-FA43-42B2-ADD3-1FABD9F59629}" type="slidenum">
              <a:rPr lang="en-US"/>
              <a:pPr>
                <a:defRPr/>
              </a:pPr>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F95860C-41F1-4199-BD9B-9027113BA7FF}" type="datetimeFigureOut">
              <a:rPr lang="en-US"/>
              <a:pPr>
                <a:defRPr/>
              </a:pPr>
              <a:t>7/22/2025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462AD2A-FA33-4E5C-93A2-08E077B674F8}" type="slidenum">
              <a:rPr lang="en-US"/>
              <a:pPr>
                <a:defRPr/>
              </a:pPr>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782052D-F677-4D66-BC11-017DAE15BDE7}" type="datetimeFigureOut">
              <a:rPr lang="en-US"/>
              <a:pPr>
                <a:defRPr/>
              </a:pPr>
              <a:t>7/22/2025</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1AA9538-AF3F-4912-B5E6-56F08BF4D1F2}" type="slidenum">
              <a:rPr lang="en-US"/>
              <a:pPr>
                <a:defRPr/>
              </a:pPr>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C746D54C-CE7E-4389-827E-BE597E24F8BD}" type="datetimeFigureOut">
              <a:rPr lang="en-US"/>
              <a:pPr>
                <a:defRPr/>
              </a:pPr>
              <a:t>7/22/2025</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D6C23D3-98BB-44A9-8B64-4CB133E1528F}" type="slidenum">
              <a:rPr lang="en-US"/>
              <a:pPr>
                <a:defRPr/>
              </a:pPr>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502E098-EC76-4F58-B90F-095F41B206F0}" type="datetimeFigureOut">
              <a:rPr lang="en-US"/>
              <a:pPr>
                <a:defRPr/>
              </a:pPr>
              <a:t>7/22/2025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C237240-6DC1-40B2-82ED-D9C0D4C865D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44" r:id="rId1"/>
    <p:sldLayoutId id="2147483736" r:id="rId2"/>
    <p:sldLayoutId id="2147483745" r:id="rId3"/>
    <p:sldLayoutId id="2147483737" r:id="rId4"/>
    <p:sldLayoutId id="2147483738" r:id="rId5"/>
    <p:sldLayoutId id="2147483739" r:id="rId6"/>
    <p:sldLayoutId id="2147483740" r:id="rId7"/>
    <p:sldLayoutId id="2147483741" r:id="rId8"/>
    <p:sldLayoutId id="2147483746" r:id="rId9"/>
    <p:sldLayoutId id="2147483742" r:id="rId10"/>
    <p:sldLayoutId id="2147483743" r:id="rId11"/>
  </p:sldLayoutIdLst>
  <p:transition spd="slow">
    <p:fade/>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90C6F6"/>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90C6F6"/>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59A9F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47433178-9B02-184F-ED7C-F2D313E9F175}"/>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rgbClr val="CC0000"/>
              </a:gs>
              <a:gs pos="50000">
                <a:srgbClr val="CC0000">
                  <a:gamma/>
                  <a:shade val="46275"/>
                  <a:invGamma/>
                </a:srgbClr>
              </a:gs>
              <a:gs pos="100000">
                <a:srgbClr val="CC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p:txBody>
      </p:sp>
      <p:sp>
        <p:nvSpPr>
          <p:cNvPr id="1027" name="Rectangle 3">
            <a:extLst>
              <a:ext uri="{FF2B5EF4-FFF2-40B4-BE49-F238E27FC236}">
                <a16:creationId xmlns:a16="http://schemas.microsoft.com/office/drawing/2014/main" id="{2380D706-C374-5EB2-F6CF-8CA4A821352C}"/>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30173CF-96D4-8775-47A2-5CD9D8B6B8AF}"/>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32273171"/>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wipe dir="d"/>
  </p:transition>
  <p:txStyles>
    <p:titleStyle>
      <a:lvl1pPr algn="l" rtl="0" fontAlgn="base">
        <a:lnSpc>
          <a:spcPct val="70000"/>
        </a:lnSpc>
        <a:spcBef>
          <a:spcPct val="0"/>
        </a:spcBef>
        <a:spcAft>
          <a:spcPct val="0"/>
        </a:spcAft>
        <a:defRPr sz="4800" b="1" kern="1200">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anose="020B0606020202030204" pitchFamily="34" charset="0"/>
        </a:defRPr>
      </a:lvl2pPr>
      <a:lvl3pPr algn="l" rtl="0" fontAlgn="base">
        <a:lnSpc>
          <a:spcPct val="70000"/>
        </a:lnSpc>
        <a:spcBef>
          <a:spcPct val="0"/>
        </a:spcBef>
        <a:spcAft>
          <a:spcPct val="0"/>
        </a:spcAft>
        <a:defRPr sz="4800" b="1">
          <a:solidFill>
            <a:schemeClr val="tx2"/>
          </a:solidFill>
          <a:latin typeface="Arial Narrow" panose="020B0606020202030204" pitchFamily="34" charset="0"/>
        </a:defRPr>
      </a:lvl3pPr>
      <a:lvl4pPr algn="l" rtl="0" fontAlgn="base">
        <a:lnSpc>
          <a:spcPct val="70000"/>
        </a:lnSpc>
        <a:spcBef>
          <a:spcPct val="0"/>
        </a:spcBef>
        <a:spcAft>
          <a:spcPct val="0"/>
        </a:spcAft>
        <a:defRPr sz="4800" b="1">
          <a:solidFill>
            <a:schemeClr val="tx2"/>
          </a:solidFill>
          <a:latin typeface="Arial Narrow" panose="020B0606020202030204" pitchFamily="34" charset="0"/>
        </a:defRPr>
      </a:lvl4pPr>
      <a:lvl5pPr algn="l" rtl="0" fontAlgn="base">
        <a:lnSpc>
          <a:spcPct val="70000"/>
        </a:lnSpc>
        <a:spcBef>
          <a:spcPct val="0"/>
        </a:spcBef>
        <a:spcAft>
          <a:spcPct val="0"/>
        </a:spcAft>
        <a:defRPr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8FC2A206-6ED7-A9D0-FD6A-C909EE543814}"/>
              </a:ext>
            </a:extLst>
          </p:cNvPr>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rgbClr val="CC0000"/>
              </a:gs>
              <a:gs pos="50000">
                <a:srgbClr val="CC0000">
                  <a:gamma/>
                  <a:shade val="46275"/>
                  <a:invGamma/>
                </a:srgbClr>
              </a:gs>
              <a:gs pos="100000">
                <a:srgbClr val="CC0000"/>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p:txBody>
      </p:sp>
      <p:sp>
        <p:nvSpPr>
          <p:cNvPr id="1027" name="Rectangle 3">
            <a:extLst>
              <a:ext uri="{FF2B5EF4-FFF2-40B4-BE49-F238E27FC236}">
                <a16:creationId xmlns:a16="http://schemas.microsoft.com/office/drawing/2014/main" id="{EA94C61E-39CC-29EC-4F18-9751FD771B24}"/>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C0097872-091A-40A5-1BE5-B4B0DB5BFDD1}"/>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18222799"/>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wipe dir="d"/>
  </p:transition>
  <p:txStyles>
    <p:titleStyle>
      <a:lvl1pPr algn="l" rtl="0" fontAlgn="base">
        <a:lnSpc>
          <a:spcPct val="70000"/>
        </a:lnSpc>
        <a:spcBef>
          <a:spcPct val="0"/>
        </a:spcBef>
        <a:spcAft>
          <a:spcPct val="0"/>
        </a:spcAft>
        <a:defRPr sz="4800" b="1" kern="1200">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anose="020B0606020202030204" pitchFamily="34" charset="0"/>
        </a:defRPr>
      </a:lvl2pPr>
      <a:lvl3pPr algn="l" rtl="0" fontAlgn="base">
        <a:lnSpc>
          <a:spcPct val="70000"/>
        </a:lnSpc>
        <a:spcBef>
          <a:spcPct val="0"/>
        </a:spcBef>
        <a:spcAft>
          <a:spcPct val="0"/>
        </a:spcAft>
        <a:defRPr sz="4800" b="1">
          <a:solidFill>
            <a:schemeClr val="tx2"/>
          </a:solidFill>
          <a:latin typeface="Arial Narrow" panose="020B0606020202030204" pitchFamily="34" charset="0"/>
        </a:defRPr>
      </a:lvl3pPr>
      <a:lvl4pPr algn="l" rtl="0" fontAlgn="base">
        <a:lnSpc>
          <a:spcPct val="70000"/>
        </a:lnSpc>
        <a:spcBef>
          <a:spcPct val="0"/>
        </a:spcBef>
        <a:spcAft>
          <a:spcPct val="0"/>
        </a:spcAft>
        <a:defRPr sz="4800" b="1">
          <a:solidFill>
            <a:schemeClr val="tx2"/>
          </a:solidFill>
          <a:latin typeface="Arial Narrow" panose="020B0606020202030204" pitchFamily="34" charset="0"/>
        </a:defRPr>
      </a:lvl4pPr>
      <a:lvl5pPr algn="l" rtl="0" fontAlgn="base">
        <a:lnSpc>
          <a:spcPct val="70000"/>
        </a:lnSpc>
        <a:spcBef>
          <a:spcPct val="0"/>
        </a:spcBef>
        <a:spcAft>
          <a:spcPct val="0"/>
        </a:spcAft>
        <a:defRPr sz="4800" b="1">
          <a:solidFill>
            <a:schemeClr val="tx2"/>
          </a:solidFill>
          <a:latin typeface="Arial Narrow" panose="020B0606020202030204" pitchFamily="34" charset="0"/>
        </a:defRPr>
      </a:lvl5pPr>
      <a:lvl6pPr marL="457200" algn="l" rtl="0" fontAlgn="base">
        <a:lnSpc>
          <a:spcPct val="70000"/>
        </a:lnSpc>
        <a:spcBef>
          <a:spcPct val="0"/>
        </a:spcBef>
        <a:spcAft>
          <a:spcPct val="0"/>
        </a:spcAft>
        <a:defRPr sz="4800" b="1">
          <a:solidFill>
            <a:schemeClr val="tx2"/>
          </a:solidFill>
          <a:latin typeface="Arial Narrow" panose="020B0606020202030204" pitchFamily="34" charset="0"/>
        </a:defRPr>
      </a:lvl6pPr>
      <a:lvl7pPr marL="914400" algn="l" rtl="0" fontAlgn="base">
        <a:lnSpc>
          <a:spcPct val="70000"/>
        </a:lnSpc>
        <a:spcBef>
          <a:spcPct val="0"/>
        </a:spcBef>
        <a:spcAft>
          <a:spcPct val="0"/>
        </a:spcAft>
        <a:defRPr sz="4800" b="1">
          <a:solidFill>
            <a:schemeClr val="tx2"/>
          </a:solidFill>
          <a:latin typeface="Arial Narrow" panose="020B0606020202030204" pitchFamily="34" charset="0"/>
        </a:defRPr>
      </a:lvl7pPr>
      <a:lvl8pPr marL="1371600" algn="l" rtl="0" fontAlgn="base">
        <a:lnSpc>
          <a:spcPct val="70000"/>
        </a:lnSpc>
        <a:spcBef>
          <a:spcPct val="0"/>
        </a:spcBef>
        <a:spcAft>
          <a:spcPct val="0"/>
        </a:spcAft>
        <a:defRPr sz="4800" b="1">
          <a:solidFill>
            <a:schemeClr val="tx2"/>
          </a:solidFill>
          <a:latin typeface="Arial Narrow" panose="020B0606020202030204" pitchFamily="34" charset="0"/>
        </a:defRPr>
      </a:lvl8pPr>
      <a:lvl9pPr marL="1828800" algn="l" rtl="0" fontAlgn="base">
        <a:lnSpc>
          <a:spcPct val="70000"/>
        </a:lnSpc>
        <a:spcBef>
          <a:spcPct val="0"/>
        </a:spcBef>
        <a:spcAft>
          <a:spcPct val="0"/>
        </a:spcAft>
        <a:defRPr sz="4800" b="1">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sz="2600" kern="1200">
          <a:solidFill>
            <a:schemeClr val="tx1"/>
          </a:solidFill>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10000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hlink"/>
        </a:buClr>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LvbRQeuIPOc&amp;feature=youtu.be"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latinograduate.net/" TargetMode="External"/><Relationship Id="rId7" Type="http://schemas.openxmlformats.org/officeDocument/2006/relationships/image" Target="../media/image22.jpeg"/><Relationship Id="rId2" Type="http://schemas.openxmlformats.org/officeDocument/2006/relationships/hyperlink" Target="http://lead.csusb.edu/"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leadsummit.csusb.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503713"/>
            <a:ext cx="9144000" cy="914401"/>
          </a:xfrm>
        </p:spPr>
        <p:txBody>
          <a:bodyPr>
            <a:normAutofit fontScale="90000"/>
          </a:bodyPr>
          <a:lstStyle/>
          <a:p>
            <a:pPr algn="ctr" fontAlgn="auto">
              <a:spcAft>
                <a:spcPts val="0"/>
              </a:spcAft>
              <a:defRPr/>
            </a:pPr>
            <a:r>
              <a:rPr lang="en-US" i="1" dirty="0">
                <a:solidFill>
                  <a:schemeClr val="tx1"/>
                </a:solidFill>
                <a:latin typeface="+mn-lt"/>
              </a:rPr>
              <a:t>“LEAD Netroots Movement”</a:t>
            </a:r>
          </a:p>
        </p:txBody>
      </p:sp>
      <p:pic>
        <p:nvPicPr>
          <p:cNvPr id="7" name="Picture 6"/>
          <p:cNvPicPr>
            <a:picLocks noChangeAspect="1"/>
          </p:cNvPicPr>
          <p:nvPr/>
        </p:nvPicPr>
        <p:blipFill>
          <a:blip r:embed="rId2"/>
          <a:stretch>
            <a:fillRect/>
          </a:stretch>
        </p:blipFill>
        <p:spPr>
          <a:xfrm>
            <a:off x="2419350" y="533400"/>
            <a:ext cx="4318000" cy="187483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838200" y="3956050"/>
            <a:ext cx="8001000" cy="2062103"/>
          </a:xfrm>
          <a:prstGeom prst="rect">
            <a:avLst/>
          </a:prstGeom>
        </p:spPr>
        <p:txBody>
          <a:bodyPr wrap="square">
            <a:spAutoFit/>
          </a:bodyPr>
          <a:lstStyle/>
          <a:p>
            <a:pPr marL="285750" indent="-285750">
              <a:buFont typeface="Arial" charset="0"/>
              <a:buNone/>
            </a:pPr>
            <a:endParaRPr lang="en-US" b="1" dirty="0">
              <a:effectLst>
                <a:outerShdw blurRad="38100" dist="38100" dir="2700000" algn="tl">
                  <a:srgbClr val="0F6FC6"/>
                </a:outerShdw>
              </a:effectLst>
              <a:latin typeface="Constantia" pitchFamily="18" charset="0"/>
            </a:endParaRPr>
          </a:p>
          <a:p>
            <a:pPr marL="285750" indent="-285750" algn="ctr">
              <a:buFont typeface="Arial" charset="0"/>
              <a:buNone/>
            </a:pPr>
            <a:r>
              <a:rPr lang="en-US" sz="2000" b="1" dirty="0">
                <a:effectLst>
                  <a:outerShdw blurRad="38100" dist="38100" dir="2700000" algn="tl">
                    <a:srgbClr val="0F6FC6"/>
                  </a:outerShdw>
                </a:effectLst>
                <a:latin typeface="Constantia" pitchFamily="18" charset="0"/>
              </a:rPr>
              <a:t>Dr. Enrique Murillo, Jr.</a:t>
            </a:r>
          </a:p>
          <a:p>
            <a:pPr marL="285750" indent="-285750">
              <a:buFont typeface="Arial" charset="0"/>
              <a:buNone/>
            </a:pPr>
            <a:endParaRPr lang="en-US" sz="2000" b="1" dirty="0">
              <a:effectLst>
                <a:outerShdw blurRad="38100" dist="38100" dir="2700000" algn="tl">
                  <a:srgbClr val="0F6FC6"/>
                </a:outerShdw>
              </a:effectLst>
              <a:latin typeface="Constantia" pitchFamily="18" charset="0"/>
            </a:endParaRPr>
          </a:p>
          <a:p>
            <a:pPr marL="285750" indent="-285750">
              <a:buFont typeface="Arial" charset="0"/>
              <a:buNone/>
            </a:pPr>
            <a:r>
              <a:rPr lang="en-US" sz="1400" b="1" dirty="0">
                <a:effectLst>
                  <a:outerShdw blurRad="38100" dist="38100" dir="2700000" algn="tl">
                    <a:srgbClr val="0F6FC6"/>
                  </a:outerShdw>
                </a:effectLst>
                <a:latin typeface="Constantia" pitchFamily="18" charset="0"/>
              </a:rPr>
              <a:t>Executive Director, LATINO EDUCATION AND ADVOCACY DAYS ORGANIZATION</a:t>
            </a:r>
          </a:p>
          <a:p>
            <a:pPr marL="285750" indent="-285750">
              <a:buFont typeface="Arial" charset="0"/>
              <a:buNone/>
            </a:pPr>
            <a:endParaRPr lang="en-US" sz="1400" b="1" dirty="0">
              <a:effectLst>
                <a:outerShdw blurRad="38100" dist="38100" dir="2700000" algn="tl">
                  <a:srgbClr val="0F6FC6"/>
                </a:outerShdw>
              </a:effectLst>
              <a:latin typeface="Constantia" pitchFamily="18" charset="0"/>
            </a:endParaRPr>
          </a:p>
          <a:p>
            <a:pPr marL="285750" indent="-285750">
              <a:buFont typeface="Arial" charset="0"/>
              <a:buNone/>
            </a:pPr>
            <a:r>
              <a:rPr lang="en-US" sz="1400" b="1" dirty="0">
                <a:effectLst>
                  <a:outerShdw blurRad="38100" dist="38100" dir="2700000" algn="tl">
                    <a:srgbClr val="0F6FC6"/>
                  </a:outerShdw>
                </a:effectLst>
                <a:latin typeface="Constantia" pitchFamily="18" charset="0"/>
              </a:rPr>
              <a:t>Faculty Director, EdD Doctoral Program in Educational Leadership</a:t>
            </a:r>
          </a:p>
          <a:p>
            <a:pPr marL="285750" indent="-285750">
              <a:buFont typeface="Arial" charset="0"/>
              <a:buNone/>
            </a:pPr>
            <a:endParaRPr lang="en-US" sz="1400" b="1" dirty="0">
              <a:latin typeface="Constantia" pitchFamily="18" charset="0"/>
            </a:endParaRPr>
          </a:p>
          <a:p>
            <a:pPr marL="285750" indent="-285750">
              <a:buFont typeface="Arial" charset="0"/>
              <a:buNone/>
            </a:pPr>
            <a:r>
              <a:rPr lang="en-US" sz="1400" b="1" dirty="0">
                <a:latin typeface="Constantia" pitchFamily="18" charset="0"/>
              </a:rPr>
              <a:t>Professor, College of Education, California State University, San Bernardino</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580E9-82B0-FD69-C0D2-405643EBB9D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DEB4FD61-D400-E9CA-C2D9-EBEFE5CA02F0}"/>
              </a:ext>
            </a:extLst>
          </p:cNvPr>
          <p:cNvSpPr txBox="1"/>
          <p:nvPr/>
        </p:nvSpPr>
        <p:spPr>
          <a:xfrm>
            <a:off x="914400" y="914400"/>
            <a:ext cx="4582886" cy="584775"/>
          </a:xfrm>
          <a:prstGeom prst="rect">
            <a:avLst/>
          </a:prstGeom>
          <a:noFill/>
        </p:spPr>
        <p:txBody>
          <a:bodyPr wrap="square">
            <a:spAutoFit/>
          </a:bodyPr>
          <a:lstStyle/>
          <a:p>
            <a:r>
              <a:rPr lang="en-US" sz="3200" b="1" dirty="0">
                <a:latin typeface="Google Sans"/>
              </a:rPr>
              <a:t>Historical Context</a:t>
            </a:r>
          </a:p>
        </p:txBody>
      </p:sp>
      <p:sp>
        <p:nvSpPr>
          <p:cNvPr id="5" name="TextBox 4">
            <a:extLst>
              <a:ext uri="{FF2B5EF4-FFF2-40B4-BE49-F238E27FC236}">
                <a16:creationId xmlns:a16="http://schemas.microsoft.com/office/drawing/2014/main" id="{4C6300EB-8966-4F62-0AC0-D8951D966B01}"/>
              </a:ext>
            </a:extLst>
          </p:cNvPr>
          <p:cNvSpPr txBox="1"/>
          <p:nvPr/>
        </p:nvSpPr>
        <p:spPr>
          <a:xfrm>
            <a:off x="304800" y="1542718"/>
            <a:ext cx="8686800" cy="4401205"/>
          </a:xfrm>
          <a:prstGeom prst="rect">
            <a:avLst/>
          </a:prstGeom>
          <a:noFill/>
        </p:spPr>
        <p:txBody>
          <a:bodyPr wrap="square">
            <a:spAutoFit/>
          </a:bodyPr>
          <a:lstStyle/>
          <a:p>
            <a:r>
              <a:rPr lang="en-US" sz="2000" b="1" dirty="0"/>
              <a:t>Advocacy for Bilingual Education and Cultural Representation</a:t>
            </a:r>
            <a:r>
              <a:rPr lang="en-US" sz="2000" dirty="0"/>
              <a:t>:</a:t>
            </a:r>
          </a:p>
          <a:p>
            <a:endParaRPr lang="en-US" sz="2000" dirty="0"/>
          </a:p>
          <a:p>
            <a:r>
              <a:rPr lang="en-US" sz="2000" b="1" dirty="0"/>
              <a:t>Bilingual Education Act</a:t>
            </a:r>
            <a:r>
              <a:rPr lang="en-US" sz="2000" dirty="0"/>
              <a:t>: The advocacy efforts of Latino activists led to the passage of the Bilingual Education Act, which mandated bilingual instruction in schools with significant non-English speaking populations. </a:t>
            </a:r>
          </a:p>
          <a:p>
            <a:r>
              <a:rPr lang="en-US" sz="2000" dirty="0"/>
              <a:t>Ethnic Studies Programs:</a:t>
            </a:r>
          </a:p>
          <a:p>
            <a:endParaRPr lang="en-US" sz="2000" dirty="0"/>
          </a:p>
          <a:p>
            <a:r>
              <a:rPr lang="en-US" sz="2000" dirty="0"/>
              <a:t>The establishment of </a:t>
            </a:r>
            <a:r>
              <a:rPr lang="en-US" sz="2000" b="1" dirty="0"/>
              <a:t>Ethnic Studies programs</a:t>
            </a:r>
            <a:r>
              <a:rPr lang="en-US" sz="2000" dirty="0"/>
              <a:t>, like the one at San Francisco State University, was a direct result of Chicano/Latino advocacy for culturally relevant curriculum and representation in education. </a:t>
            </a:r>
          </a:p>
          <a:p>
            <a:endParaRPr lang="en-US" sz="2000" dirty="0"/>
          </a:p>
          <a:p>
            <a:r>
              <a:rPr lang="en-US" sz="2000" b="1" dirty="0"/>
              <a:t>Curriculum Reform</a:t>
            </a:r>
            <a:r>
              <a:rPr lang="en-US" sz="2000" dirty="0"/>
              <a:t>: Chicano/Latino activists fought for the inclusion of their history, culture, and experiences in school curricula, challenging the Eurocentric perspectives that often dominated educational materials. </a:t>
            </a:r>
          </a:p>
        </p:txBody>
      </p:sp>
      <p:sp>
        <p:nvSpPr>
          <p:cNvPr id="6" name="TextBox 5">
            <a:extLst>
              <a:ext uri="{FF2B5EF4-FFF2-40B4-BE49-F238E27FC236}">
                <a16:creationId xmlns:a16="http://schemas.microsoft.com/office/drawing/2014/main" id="{7DE3EC4E-49D7-2102-E6EB-B549F51D7666}"/>
              </a:ext>
            </a:extLst>
          </p:cNvPr>
          <p:cNvSpPr txBox="1"/>
          <p:nvPr/>
        </p:nvSpPr>
        <p:spPr>
          <a:xfrm>
            <a:off x="293914" y="90844"/>
            <a:ext cx="8610600" cy="646331"/>
          </a:xfrm>
          <a:prstGeom prst="rect">
            <a:avLst/>
          </a:prstGeom>
          <a:noFill/>
        </p:spPr>
        <p:txBody>
          <a:bodyPr wrap="square">
            <a:spAutoFit/>
          </a:bodyPr>
          <a:lstStyle/>
          <a:p>
            <a:r>
              <a:rPr lang="en-US" b="0" i="0" dirty="0">
                <a:solidFill>
                  <a:srgbClr val="001D35"/>
                </a:solidFill>
                <a:effectLst/>
                <a:latin typeface="Google Sans"/>
              </a:rPr>
              <a:t>These historical efforts have had a lasting impact on education, leading to greater access, equity, and representation for Chicano/Latino students and communities. </a:t>
            </a:r>
            <a:endParaRPr lang="en-US" dirty="0"/>
          </a:p>
        </p:txBody>
      </p:sp>
    </p:spTree>
    <p:extLst>
      <p:ext uri="{BB962C8B-B14F-4D97-AF65-F5344CB8AC3E}">
        <p14:creationId xmlns:p14="http://schemas.microsoft.com/office/powerpoint/2010/main" val="145321651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233BC-BB6C-1FE2-CA9E-1C49F0B53756}"/>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F6393B5-0B55-AE39-DA78-848DB17DC2E1}"/>
              </a:ext>
            </a:extLst>
          </p:cNvPr>
          <p:cNvSpPr txBox="1"/>
          <p:nvPr/>
        </p:nvSpPr>
        <p:spPr>
          <a:xfrm>
            <a:off x="914400" y="914400"/>
            <a:ext cx="4582886" cy="584775"/>
          </a:xfrm>
          <a:prstGeom prst="rect">
            <a:avLst/>
          </a:prstGeom>
          <a:noFill/>
        </p:spPr>
        <p:txBody>
          <a:bodyPr wrap="square">
            <a:spAutoFit/>
          </a:bodyPr>
          <a:lstStyle/>
          <a:p>
            <a:r>
              <a:rPr lang="en-US" sz="3200" b="1" dirty="0">
                <a:latin typeface="Google Sans"/>
              </a:rPr>
              <a:t>Historical Context</a:t>
            </a:r>
          </a:p>
        </p:txBody>
      </p:sp>
      <p:sp>
        <p:nvSpPr>
          <p:cNvPr id="6" name="TextBox 5">
            <a:extLst>
              <a:ext uri="{FF2B5EF4-FFF2-40B4-BE49-F238E27FC236}">
                <a16:creationId xmlns:a16="http://schemas.microsoft.com/office/drawing/2014/main" id="{01A2C2D8-7A64-79A4-174C-8DB7C4BB5FE4}"/>
              </a:ext>
            </a:extLst>
          </p:cNvPr>
          <p:cNvSpPr txBox="1"/>
          <p:nvPr/>
        </p:nvSpPr>
        <p:spPr>
          <a:xfrm>
            <a:off x="381000" y="1685397"/>
            <a:ext cx="8458200" cy="4401205"/>
          </a:xfrm>
          <a:prstGeom prst="rect">
            <a:avLst/>
          </a:prstGeom>
          <a:noFill/>
        </p:spPr>
        <p:txBody>
          <a:bodyPr wrap="square">
            <a:spAutoFit/>
          </a:bodyPr>
          <a:lstStyle/>
          <a:p>
            <a:r>
              <a:rPr lang="en-US" sz="2000" b="1" dirty="0"/>
              <a:t>Student Activism and Walkouts:</a:t>
            </a:r>
          </a:p>
          <a:p>
            <a:endParaRPr lang="en-US" sz="2000" b="1" dirty="0"/>
          </a:p>
          <a:p>
            <a:r>
              <a:rPr lang="en-US" sz="2000" b="1" dirty="0"/>
              <a:t>1968 East Los Angeles Walkouts</a:t>
            </a:r>
            <a:r>
              <a:rPr lang="en-US" sz="2000" dirty="0"/>
              <a:t>: Thousands of Chicano students walked out of Los Angeles high schools to protest educational inequality, demanding better teachers, curriculum, and college preparation. </a:t>
            </a:r>
          </a:p>
          <a:p>
            <a:endParaRPr lang="en-US" sz="2000" dirty="0"/>
          </a:p>
          <a:p>
            <a:r>
              <a:rPr lang="en-US" sz="2000" b="1" dirty="0"/>
              <a:t>Brown Berets</a:t>
            </a:r>
            <a:r>
              <a:rPr lang="en-US" sz="2000" dirty="0"/>
              <a:t>: This student activist group played a key role in advocating for Chicano rights, including educational equality, in California. </a:t>
            </a:r>
          </a:p>
          <a:p>
            <a:endParaRPr lang="en-US" sz="2000" dirty="0"/>
          </a:p>
          <a:p>
            <a:r>
              <a:rPr lang="en-US" sz="2000" b="1" dirty="0"/>
              <a:t>Student Organizations</a:t>
            </a:r>
            <a:r>
              <a:rPr lang="en-US" sz="2000" dirty="0"/>
              <a:t>:</a:t>
            </a:r>
          </a:p>
          <a:p>
            <a:r>
              <a:rPr lang="en-US" sz="2000" dirty="0"/>
              <a:t>Groups like MAYO and UMAS, later MEChA formed on college campuses to combat racism and discrimination, focusing on issues like voter registration, educational equality, and labor rights. </a:t>
            </a:r>
          </a:p>
        </p:txBody>
      </p:sp>
      <p:sp>
        <p:nvSpPr>
          <p:cNvPr id="7" name="TextBox 6">
            <a:extLst>
              <a:ext uri="{FF2B5EF4-FFF2-40B4-BE49-F238E27FC236}">
                <a16:creationId xmlns:a16="http://schemas.microsoft.com/office/drawing/2014/main" id="{C9924E57-21DC-EC43-60BE-12AC26D857C3}"/>
              </a:ext>
            </a:extLst>
          </p:cNvPr>
          <p:cNvSpPr txBox="1"/>
          <p:nvPr/>
        </p:nvSpPr>
        <p:spPr>
          <a:xfrm>
            <a:off x="293914" y="90844"/>
            <a:ext cx="8610600" cy="646331"/>
          </a:xfrm>
          <a:prstGeom prst="rect">
            <a:avLst/>
          </a:prstGeom>
          <a:noFill/>
        </p:spPr>
        <p:txBody>
          <a:bodyPr wrap="square">
            <a:spAutoFit/>
          </a:bodyPr>
          <a:lstStyle/>
          <a:p>
            <a:r>
              <a:rPr lang="en-US" b="0" i="0" dirty="0">
                <a:solidFill>
                  <a:srgbClr val="001D35"/>
                </a:solidFill>
                <a:effectLst/>
                <a:latin typeface="Google Sans"/>
              </a:rPr>
              <a:t>These historical efforts have had a lasting impact on education, leading to greater access, equity, and representation for Chicano/Latino students and communities. </a:t>
            </a:r>
            <a:endParaRPr lang="en-US" dirty="0"/>
          </a:p>
        </p:txBody>
      </p:sp>
    </p:spTree>
    <p:extLst>
      <p:ext uri="{BB962C8B-B14F-4D97-AF65-F5344CB8AC3E}">
        <p14:creationId xmlns:p14="http://schemas.microsoft.com/office/powerpoint/2010/main" val="199587260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EFB29-EC70-3120-5631-9BAB68A70DF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ADED33B4-3218-1FE3-2DF6-31D1E78D001C}"/>
              </a:ext>
            </a:extLst>
          </p:cNvPr>
          <p:cNvSpPr txBox="1"/>
          <p:nvPr/>
        </p:nvSpPr>
        <p:spPr>
          <a:xfrm>
            <a:off x="990600" y="1143000"/>
            <a:ext cx="4582886" cy="584775"/>
          </a:xfrm>
          <a:prstGeom prst="rect">
            <a:avLst/>
          </a:prstGeom>
          <a:noFill/>
        </p:spPr>
        <p:txBody>
          <a:bodyPr wrap="square">
            <a:spAutoFit/>
          </a:bodyPr>
          <a:lstStyle/>
          <a:p>
            <a:r>
              <a:rPr lang="en-US" sz="3200" b="1" dirty="0">
                <a:latin typeface="Google Sans"/>
              </a:rPr>
              <a:t>Historical Context</a:t>
            </a:r>
          </a:p>
        </p:txBody>
      </p:sp>
      <p:sp>
        <p:nvSpPr>
          <p:cNvPr id="9" name="TextBox 8">
            <a:extLst>
              <a:ext uri="{FF2B5EF4-FFF2-40B4-BE49-F238E27FC236}">
                <a16:creationId xmlns:a16="http://schemas.microsoft.com/office/drawing/2014/main" id="{5FAAE9CF-D30F-4166-FD1E-4BB1A6029E5B}"/>
              </a:ext>
            </a:extLst>
          </p:cNvPr>
          <p:cNvSpPr txBox="1"/>
          <p:nvPr/>
        </p:nvSpPr>
        <p:spPr>
          <a:xfrm>
            <a:off x="304800" y="2133600"/>
            <a:ext cx="8686800" cy="3785652"/>
          </a:xfrm>
          <a:prstGeom prst="rect">
            <a:avLst/>
          </a:prstGeom>
          <a:noFill/>
        </p:spPr>
        <p:txBody>
          <a:bodyPr wrap="square">
            <a:spAutoFit/>
          </a:bodyPr>
          <a:lstStyle/>
          <a:p>
            <a:r>
              <a:rPr lang="en-US" sz="2000" b="1" dirty="0"/>
              <a:t>Community Organizing and Political Power</a:t>
            </a:r>
            <a:r>
              <a:rPr lang="en-US" sz="2000" dirty="0"/>
              <a:t>:</a:t>
            </a:r>
          </a:p>
          <a:p>
            <a:endParaRPr lang="en-US" sz="2000" dirty="0"/>
          </a:p>
          <a:p>
            <a:r>
              <a:rPr lang="en-US" sz="2000" b="1" dirty="0"/>
              <a:t>Advocacy Organizations</a:t>
            </a:r>
            <a:r>
              <a:rPr lang="en-US" sz="2000" dirty="0"/>
              <a:t>: Organizations played a vital role in mobilizing the Latino community and advocating for political and educational reforms. </a:t>
            </a:r>
          </a:p>
          <a:p>
            <a:endParaRPr lang="en-US" sz="2000" dirty="0"/>
          </a:p>
          <a:p>
            <a:r>
              <a:rPr lang="en-US" sz="2000" b="1" dirty="0"/>
              <a:t>Leveraging Political Power</a:t>
            </a:r>
            <a:r>
              <a:rPr lang="en-US" sz="2000" dirty="0"/>
              <a:t>: Latino communities organized to influence legislation, elect representatives, and create change through political participation. </a:t>
            </a:r>
          </a:p>
          <a:p>
            <a:endParaRPr lang="en-US" sz="2000" dirty="0"/>
          </a:p>
          <a:p>
            <a:r>
              <a:rPr lang="en-US" sz="2000" b="1" dirty="0"/>
              <a:t>Focus on Self-Determination</a:t>
            </a:r>
            <a:r>
              <a:rPr lang="en-US" sz="2000" dirty="0"/>
              <a:t>: The Chicano Movement emphasized the right of the Chicano community to self-determination and control over their own future. </a:t>
            </a:r>
          </a:p>
        </p:txBody>
      </p:sp>
      <p:sp>
        <p:nvSpPr>
          <p:cNvPr id="10" name="TextBox 9">
            <a:extLst>
              <a:ext uri="{FF2B5EF4-FFF2-40B4-BE49-F238E27FC236}">
                <a16:creationId xmlns:a16="http://schemas.microsoft.com/office/drawing/2014/main" id="{CDB1C539-7BEB-4F68-4645-712C36DB2D6D}"/>
              </a:ext>
            </a:extLst>
          </p:cNvPr>
          <p:cNvSpPr txBox="1"/>
          <p:nvPr/>
        </p:nvSpPr>
        <p:spPr>
          <a:xfrm>
            <a:off x="293914" y="90844"/>
            <a:ext cx="8610600" cy="646331"/>
          </a:xfrm>
          <a:prstGeom prst="rect">
            <a:avLst/>
          </a:prstGeom>
          <a:noFill/>
        </p:spPr>
        <p:txBody>
          <a:bodyPr wrap="square">
            <a:spAutoFit/>
          </a:bodyPr>
          <a:lstStyle/>
          <a:p>
            <a:r>
              <a:rPr lang="en-US" b="0" i="0" dirty="0">
                <a:solidFill>
                  <a:srgbClr val="001D35"/>
                </a:solidFill>
                <a:effectLst/>
                <a:latin typeface="Google Sans"/>
              </a:rPr>
              <a:t>These historical efforts have had a lasting impact on education, leading to greater access, equity, and representation for Chicano/Latino students and communities. </a:t>
            </a:r>
            <a:endParaRPr lang="en-US" dirty="0"/>
          </a:p>
        </p:txBody>
      </p:sp>
    </p:spTree>
    <p:extLst>
      <p:ext uri="{BB962C8B-B14F-4D97-AF65-F5344CB8AC3E}">
        <p14:creationId xmlns:p14="http://schemas.microsoft.com/office/powerpoint/2010/main" val="168080091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8869D-770D-8211-765B-B025CBADA04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660E52AF-853D-69B1-6504-C7BBC70F9CC4}"/>
              </a:ext>
            </a:extLst>
          </p:cNvPr>
          <p:cNvSpPr txBox="1"/>
          <p:nvPr/>
        </p:nvSpPr>
        <p:spPr>
          <a:xfrm>
            <a:off x="1028700" y="1030188"/>
            <a:ext cx="7086600" cy="584775"/>
          </a:xfrm>
          <a:prstGeom prst="rect">
            <a:avLst/>
          </a:prstGeom>
          <a:noFill/>
        </p:spPr>
        <p:txBody>
          <a:bodyPr wrap="square">
            <a:spAutoFit/>
          </a:bodyPr>
          <a:lstStyle/>
          <a:p>
            <a:r>
              <a:rPr lang="en-US" sz="3200" b="1" dirty="0"/>
              <a:t>Addressing Broader Inequalities</a:t>
            </a:r>
            <a:endParaRPr lang="en-US" sz="3200" b="1" dirty="0">
              <a:latin typeface="Google Sans"/>
            </a:endParaRPr>
          </a:p>
        </p:txBody>
      </p:sp>
      <p:sp>
        <p:nvSpPr>
          <p:cNvPr id="5" name="TextBox 4">
            <a:extLst>
              <a:ext uri="{FF2B5EF4-FFF2-40B4-BE49-F238E27FC236}">
                <a16:creationId xmlns:a16="http://schemas.microsoft.com/office/drawing/2014/main" id="{15082F40-1B23-62E0-766B-576EF8528E71}"/>
              </a:ext>
            </a:extLst>
          </p:cNvPr>
          <p:cNvSpPr txBox="1"/>
          <p:nvPr/>
        </p:nvSpPr>
        <p:spPr>
          <a:xfrm>
            <a:off x="293914" y="1750398"/>
            <a:ext cx="8686800" cy="5016758"/>
          </a:xfrm>
          <a:prstGeom prst="rect">
            <a:avLst/>
          </a:prstGeom>
          <a:noFill/>
        </p:spPr>
        <p:txBody>
          <a:bodyPr wrap="square">
            <a:spAutoFit/>
          </a:bodyPr>
          <a:lstStyle/>
          <a:p>
            <a:r>
              <a:rPr lang="en-US" sz="2000" b="1" dirty="0"/>
              <a:t>Migrant Worker Rights</a:t>
            </a:r>
            <a:r>
              <a:rPr lang="en-US" sz="2000" dirty="0"/>
              <a:t>: Chicano/Latino activists also fought for the rights of migrant agricultural workers, including fair wages and citizenship for their children. </a:t>
            </a:r>
          </a:p>
          <a:p>
            <a:endParaRPr lang="en-US" sz="2000" dirty="0"/>
          </a:p>
          <a:p>
            <a:r>
              <a:rPr lang="en-US" sz="2000" b="1" dirty="0"/>
              <a:t>DACA (Deferred Action for Childhood Arrivals)</a:t>
            </a:r>
            <a:br>
              <a:rPr lang="en-US" sz="2000" dirty="0"/>
            </a:br>
            <a:r>
              <a:rPr lang="en-US" sz="2000" dirty="0"/>
              <a:t>Established in 2012, DACA protects undocumented immigrants brought to the U.S. as children from deportation and allows them to work legally. It remains a crucial policy for many in the Latino community.</a:t>
            </a:r>
          </a:p>
          <a:p>
            <a:endParaRPr lang="en-US" sz="2000" dirty="0"/>
          </a:p>
          <a:p>
            <a:r>
              <a:rPr lang="en-US" sz="2000" b="1" dirty="0"/>
              <a:t>Healthcare Access</a:t>
            </a:r>
            <a:r>
              <a:rPr lang="en-US" sz="2000" dirty="0"/>
              <a:t>: Groups also advocated for access to healthcare services in Spanish, recognizing the importance of language access in ensuring equitable access to essential services. </a:t>
            </a:r>
          </a:p>
          <a:p>
            <a:endParaRPr lang="en-US" sz="2000" dirty="0"/>
          </a:p>
          <a:p>
            <a:r>
              <a:rPr lang="en-US" sz="2000" b="1" dirty="0"/>
              <a:t>Overall Equality</a:t>
            </a:r>
            <a:r>
              <a:rPr lang="en-US" sz="2000" dirty="0"/>
              <a:t>: Advocates have aimed to achieve social justice and equality for Chicanos Latinos in various aspects of life, including labor, and political representation. </a:t>
            </a:r>
          </a:p>
        </p:txBody>
      </p:sp>
      <p:sp>
        <p:nvSpPr>
          <p:cNvPr id="8" name="TextBox 7">
            <a:extLst>
              <a:ext uri="{FF2B5EF4-FFF2-40B4-BE49-F238E27FC236}">
                <a16:creationId xmlns:a16="http://schemas.microsoft.com/office/drawing/2014/main" id="{969AACD8-CA0A-1BA1-51C2-A18F49CFA56C}"/>
              </a:ext>
            </a:extLst>
          </p:cNvPr>
          <p:cNvSpPr txBox="1"/>
          <p:nvPr/>
        </p:nvSpPr>
        <p:spPr>
          <a:xfrm>
            <a:off x="293914" y="90844"/>
            <a:ext cx="8610600" cy="646331"/>
          </a:xfrm>
          <a:prstGeom prst="rect">
            <a:avLst/>
          </a:prstGeom>
          <a:noFill/>
        </p:spPr>
        <p:txBody>
          <a:bodyPr wrap="square">
            <a:spAutoFit/>
          </a:bodyPr>
          <a:lstStyle/>
          <a:p>
            <a:r>
              <a:rPr lang="en-US" b="0" i="0" dirty="0">
                <a:solidFill>
                  <a:srgbClr val="001D35"/>
                </a:solidFill>
                <a:effectLst/>
                <a:latin typeface="Google Sans"/>
              </a:rPr>
              <a:t>These historical efforts have had a lasting impact on education, leading to greater access, equity, and representation for Chicano/Latino students and communities. </a:t>
            </a:r>
            <a:endParaRPr lang="en-US" dirty="0"/>
          </a:p>
        </p:txBody>
      </p:sp>
    </p:spTree>
    <p:extLst>
      <p:ext uri="{BB962C8B-B14F-4D97-AF65-F5344CB8AC3E}">
        <p14:creationId xmlns:p14="http://schemas.microsoft.com/office/powerpoint/2010/main" val="64569215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3408A-CF68-19C9-68D7-31B90252E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764E5-7DE0-5BF3-130A-CEDF78CCBA98}"/>
              </a:ext>
            </a:extLst>
          </p:cNvPr>
          <p:cNvSpPr>
            <a:spLocks noGrp="1"/>
          </p:cNvSpPr>
          <p:nvPr>
            <p:ph type="title"/>
          </p:nvPr>
        </p:nvSpPr>
        <p:spPr>
          <a:xfrm>
            <a:off x="457200" y="762000"/>
            <a:ext cx="8229600" cy="1143000"/>
          </a:xfrm>
        </p:spPr>
        <p:txBody>
          <a:bodyPr/>
          <a:lstStyle/>
          <a:p>
            <a:r>
              <a:rPr dirty="0">
                <a:solidFill>
                  <a:schemeClr val="tx1"/>
                </a:solidFill>
              </a:rPr>
              <a:t>Current Landscape</a:t>
            </a:r>
          </a:p>
        </p:txBody>
      </p:sp>
      <p:sp>
        <p:nvSpPr>
          <p:cNvPr id="9" name="TextBox 8">
            <a:extLst>
              <a:ext uri="{FF2B5EF4-FFF2-40B4-BE49-F238E27FC236}">
                <a16:creationId xmlns:a16="http://schemas.microsoft.com/office/drawing/2014/main" id="{599F3A51-A357-1623-DF50-B3ED143592E6}"/>
              </a:ext>
            </a:extLst>
          </p:cNvPr>
          <p:cNvSpPr txBox="1"/>
          <p:nvPr/>
        </p:nvSpPr>
        <p:spPr>
          <a:xfrm>
            <a:off x="152400" y="1905000"/>
            <a:ext cx="8763000" cy="4401205"/>
          </a:xfrm>
          <a:prstGeom prst="rect">
            <a:avLst/>
          </a:prstGeom>
          <a:noFill/>
        </p:spPr>
        <p:txBody>
          <a:bodyPr wrap="square">
            <a:spAutoFit/>
          </a:bodyPr>
          <a:lstStyle/>
          <a:p>
            <a:r>
              <a:rPr lang="en-US" sz="2000" b="1" dirty="0"/>
              <a:t>Graduation Rates: </a:t>
            </a:r>
            <a:r>
              <a:rPr lang="en-US" sz="2000" dirty="0"/>
              <a:t>Chicano and Latino students have made gains in high school and college graduation rates over the past decade. However, they still graduate at lower rates than white and Asian peers, highlighting ongoing systemic challenges in education access and support.</a:t>
            </a:r>
          </a:p>
          <a:p>
            <a:endParaRPr lang="en-US" sz="2000" dirty="0"/>
          </a:p>
          <a:p>
            <a:r>
              <a:rPr lang="en-US" sz="2000" b="1" dirty="0"/>
              <a:t>Opportunity and Funding Gaps: </a:t>
            </a:r>
            <a:r>
              <a:rPr lang="en-US" sz="2000" dirty="0"/>
              <a:t>Many schools serving Chicano and Latino students receive less funding, have larger class sizes, and offer fewer advanced courses. These disparities limit access to resources, mentorship, and college preparation—deepening educational inequality.</a:t>
            </a:r>
          </a:p>
          <a:p>
            <a:endParaRPr lang="en-US" sz="2000" dirty="0"/>
          </a:p>
          <a:p>
            <a:r>
              <a:rPr lang="en-US" sz="2000" b="1" dirty="0"/>
              <a:t>Lack of Cultural Representation: </a:t>
            </a:r>
            <a:r>
              <a:rPr lang="en-US" sz="2000" dirty="0"/>
              <a:t>Chicano and Latino histories, voices, and contributions are often missing from school curricula, textbooks, and leadership positions. This lack of representation can affect student identity, engagement, and a sense of belonging in educational spaces.</a:t>
            </a:r>
          </a:p>
        </p:txBody>
      </p:sp>
    </p:spTree>
    <p:extLst>
      <p:ext uri="{BB962C8B-B14F-4D97-AF65-F5344CB8AC3E}">
        <p14:creationId xmlns:p14="http://schemas.microsoft.com/office/powerpoint/2010/main" val="270110423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CDCE-E7CC-645A-63A1-BF8ABFB587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AA90B6-39B6-CB21-B395-6B4F3986C9C0}"/>
              </a:ext>
            </a:extLst>
          </p:cNvPr>
          <p:cNvSpPr txBox="1"/>
          <p:nvPr/>
        </p:nvSpPr>
        <p:spPr>
          <a:xfrm>
            <a:off x="304800" y="32657"/>
            <a:ext cx="8839200" cy="7714099"/>
          </a:xfrm>
          <a:prstGeom prst="rect">
            <a:avLst/>
          </a:prstGeom>
          <a:noFill/>
        </p:spPr>
        <p:txBody>
          <a:bodyPr wrap="square">
            <a:spAutoFit/>
          </a:bodyPr>
          <a:lstStyle/>
          <a:p>
            <a:pPr algn="l">
              <a:lnSpc>
                <a:spcPts val="1950"/>
              </a:lnSpc>
              <a:spcBef>
                <a:spcPts val="1500"/>
              </a:spcBef>
              <a:spcAft>
                <a:spcPts val="750"/>
              </a:spcAft>
              <a:buNone/>
            </a:pPr>
            <a:r>
              <a:rPr lang="en-US" sz="2800" b="1" i="0" dirty="0">
                <a:solidFill>
                  <a:srgbClr val="001D35"/>
                </a:solidFill>
                <a:effectLst/>
                <a:latin typeface="Google Sans"/>
              </a:rPr>
              <a:t>Key Areas of Focus:</a:t>
            </a:r>
          </a:p>
          <a:p>
            <a:pPr algn="l">
              <a:lnSpc>
                <a:spcPts val="1950"/>
              </a:lnSpc>
              <a:spcBef>
                <a:spcPts val="1500"/>
              </a:spcBef>
              <a:spcAft>
                <a:spcPts val="750"/>
              </a:spcAft>
              <a:buNone/>
            </a:pPr>
            <a:r>
              <a:rPr lang="en-US" b="1" i="0" dirty="0">
                <a:solidFill>
                  <a:srgbClr val="FF0000"/>
                </a:solidFill>
                <a:effectLst/>
                <a:latin typeface="Google Sans"/>
              </a:rPr>
              <a:t>Early Childhood Education:</a:t>
            </a:r>
          </a:p>
          <a:p>
            <a:pPr algn="l">
              <a:lnSpc>
                <a:spcPts val="1950"/>
              </a:lnSpc>
              <a:spcBef>
                <a:spcPts val="1500"/>
              </a:spcBef>
              <a:spcAft>
                <a:spcPts val="750"/>
              </a:spcAft>
              <a:buNone/>
            </a:pPr>
            <a:r>
              <a:rPr lang="en-US" i="0" dirty="0">
                <a:solidFill>
                  <a:srgbClr val="001D35"/>
                </a:solidFill>
                <a:effectLst/>
                <a:latin typeface="Google Sans"/>
              </a:rPr>
              <a:t>Ensuring access to quality early childhood programs for Latino children is crucial for building a strong foundation for future academic success. </a:t>
            </a:r>
          </a:p>
          <a:p>
            <a:pPr algn="l">
              <a:lnSpc>
                <a:spcPts val="1950"/>
              </a:lnSpc>
              <a:spcBef>
                <a:spcPts val="1500"/>
              </a:spcBef>
              <a:spcAft>
                <a:spcPts val="750"/>
              </a:spcAft>
              <a:buNone/>
            </a:pPr>
            <a:r>
              <a:rPr lang="en-US" b="1" i="0" dirty="0">
                <a:solidFill>
                  <a:srgbClr val="FF0000"/>
                </a:solidFill>
                <a:effectLst/>
                <a:latin typeface="Google Sans"/>
              </a:rPr>
              <a:t>K-12 Education:</a:t>
            </a:r>
          </a:p>
          <a:p>
            <a:pPr algn="l">
              <a:lnSpc>
                <a:spcPts val="1950"/>
              </a:lnSpc>
              <a:spcBef>
                <a:spcPts val="1500"/>
              </a:spcBef>
              <a:spcAft>
                <a:spcPts val="750"/>
              </a:spcAft>
              <a:buNone/>
            </a:pPr>
            <a:r>
              <a:rPr lang="en-US" i="0" dirty="0">
                <a:solidFill>
                  <a:srgbClr val="001D35"/>
                </a:solidFill>
                <a:effectLst/>
                <a:latin typeface="Google Sans"/>
              </a:rPr>
              <a:t>Advocating for culturally responsive teaching, equitable funding, and safe and inclusive school environments is essential. </a:t>
            </a:r>
          </a:p>
          <a:p>
            <a:pPr algn="l">
              <a:lnSpc>
                <a:spcPts val="1950"/>
              </a:lnSpc>
              <a:spcBef>
                <a:spcPts val="1500"/>
              </a:spcBef>
              <a:spcAft>
                <a:spcPts val="750"/>
              </a:spcAft>
              <a:buNone/>
            </a:pPr>
            <a:r>
              <a:rPr lang="en-US" b="1" i="0" dirty="0">
                <a:solidFill>
                  <a:srgbClr val="FF0000"/>
                </a:solidFill>
                <a:effectLst/>
                <a:latin typeface="Google Sans"/>
              </a:rPr>
              <a:t>Higher Education:</a:t>
            </a:r>
          </a:p>
          <a:p>
            <a:pPr algn="l">
              <a:lnSpc>
                <a:spcPts val="1950"/>
              </a:lnSpc>
              <a:spcBef>
                <a:spcPts val="1500"/>
              </a:spcBef>
              <a:spcAft>
                <a:spcPts val="750"/>
              </a:spcAft>
              <a:buNone/>
            </a:pPr>
            <a:r>
              <a:rPr lang="en-US" i="0" dirty="0">
                <a:solidFill>
                  <a:srgbClr val="001D35"/>
                </a:solidFill>
                <a:effectLst/>
                <a:latin typeface="Google Sans"/>
              </a:rPr>
              <a:t>Addressing barriers to college access, affordability, and success for Latino students is vital. </a:t>
            </a:r>
          </a:p>
          <a:p>
            <a:pPr algn="l">
              <a:lnSpc>
                <a:spcPts val="1950"/>
              </a:lnSpc>
              <a:spcBef>
                <a:spcPts val="1500"/>
              </a:spcBef>
              <a:spcAft>
                <a:spcPts val="750"/>
              </a:spcAft>
              <a:buNone/>
            </a:pPr>
            <a:r>
              <a:rPr lang="en-US" b="1" i="0" dirty="0">
                <a:solidFill>
                  <a:srgbClr val="FF0000"/>
                </a:solidFill>
                <a:effectLst/>
                <a:latin typeface="Google Sans"/>
              </a:rPr>
              <a:t>Policy and Advocacy:</a:t>
            </a:r>
          </a:p>
          <a:p>
            <a:pPr algn="l">
              <a:lnSpc>
                <a:spcPts val="1950"/>
              </a:lnSpc>
              <a:spcBef>
                <a:spcPts val="1500"/>
              </a:spcBef>
              <a:spcAft>
                <a:spcPts val="750"/>
              </a:spcAft>
              <a:buNone/>
            </a:pPr>
            <a:r>
              <a:rPr lang="en-US" i="0" dirty="0">
                <a:solidFill>
                  <a:srgbClr val="001D35"/>
                </a:solidFill>
                <a:effectLst/>
                <a:latin typeface="Google Sans"/>
              </a:rPr>
              <a:t>Working to influence education policy at the local, state, and national levels to promote equity and opportunity for Latino students. </a:t>
            </a:r>
          </a:p>
          <a:p>
            <a:pPr algn="l">
              <a:lnSpc>
                <a:spcPts val="1950"/>
              </a:lnSpc>
              <a:spcBef>
                <a:spcPts val="1500"/>
              </a:spcBef>
              <a:spcAft>
                <a:spcPts val="750"/>
              </a:spcAft>
              <a:buNone/>
            </a:pPr>
            <a:r>
              <a:rPr lang="en-US" b="1" i="0" dirty="0">
                <a:solidFill>
                  <a:srgbClr val="FF0000"/>
                </a:solidFill>
                <a:effectLst/>
                <a:latin typeface="Google Sans"/>
              </a:rPr>
              <a:t>Community Engagement:</a:t>
            </a:r>
          </a:p>
          <a:p>
            <a:pPr algn="l">
              <a:lnSpc>
                <a:spcPts val="1950"/>
              </a:lnSpc>
              <a:spcBef>
                <a:spcPts val="1500"/>
              </a:spcBef>
              <a:spcAft>
                <a:spcPts val="750"/>
              </a:spcAft>
              <a:buNone/>
            </a:pPr>
            <a:r>
              <a:rPr lang="en-US" i="0" dirty="0">
                <a:solidFill>
                  <a:srgbClr val="001D35"/>
                </a:solidFill>
                <a:effectLst/>
                <a:latin typeface="Google Sans"/>
              </a:rPr>
              <a:t>Building partnerships between schools, families, community organizations, and Latino leaders to create a supportive ecosystem for student success. </a:t>
            </a:r>
          </a:p>
          <a:p>
            <a:pPr algn="l">
              <a:lnSpc>
                <a:spcPts val="1950"/>
              </a:lnSpc>
              <a:spcBef>
                <a:spcPts val="1500"/>
              </a:spcBef>
              <a:spcAft>
                <a:spcPts val="750"/>
              </a:spcAft>
              <a:buNone/>
            </a:pPr>
            <a:endParaRPr lang="en-US" sz="2400" b="1" i="0" dirty="0">
              <a:solidFill>
                <a:srgbClr val="001D35"/>
              </a:solidFill>
              <a:effectLst/>
              <a:latin typeface="Google Sans"/>
            </a:endParaRPr>
          </a:p>
        </p:txBody>
      </p:sp>
    </p:spTree>
    <p:extLst>
      <p:ext uri="{BB962C8B-B14F-4D97-AF65-F5344CB8AC3E}">
        <p14:creationId xmlns:p14="http://schemas.microsoft.com/office/powerpoint/2010/main" val="411125531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8DFC-C072-A462-0B2D-A3E7AF71D1D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876643-099C-433E-9CB1-1300D8EA7331}"/>
              </a:ext>
            </a:extLst>
          </p:cNvPr>
          <p:cNvPicPr>
            <a:picLocks noChangeAspect="1"/>
          </p:cNvPicPr>
          <p:nvPr/>
        </p:nvPicPr>
        <p:blipFill>
          <a:blip r:embed="rId2"/>
          <a:stretch>
            <a:fillRect/>
          </a:stretch>
        </p:blipFill>
        <p:spPr>
          <a:xfrm>
            <a:off x="3528786" y="1066800"/>
            <a:ext cx="1854200" cy="114458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3771628-57C4-FA85-43E4-A219746D8836}"/>
              </a:ext>
            </a:extLst>
          </p:cNvPr>
          <p:cNvSpPr>
            <a:spLocks noGrp="1"/>
          </p:cNvSpPr>
          <p:nvPr>
            <p:ph type="title"/>
          </p:nvPr>
        </p:nvSpPr>
        <p:spPr>
          <a:xfrm>
            <a:off x="385762" y="176213"/>
            <a:ext cx="8305800" cy="685800"/>
          </a:xfrm>
        </p:spPr>
        <p:txBody>
          <a:bodyPr>
            <a:normAutofit fontScale="90000"/>
          </a:bodyPr>
          <a:lstStyle/>
          <a:p>
            <a:pPr algn="ctr" fontAlgn="auto">
              <a:spcAft>
                <a:spcPts val="0"/>
              </a:spcAft>
              <a:defRPr/>
            </a:pPr>
            <a:r>
              <a:rPr lang="en-US" b="1" dirty="0"/>
              <a:t>LEAD - “About Us”</a:t>
            </a:r>
          </a:p>
        </p:txBody>
      </p:sp>
      <p:sp>
        <p:nvSpPr>
          <p:cNvPr id="4" name="Rectangle 3">
            <a:extLst>
              <a:ext uri="{FF2B5EF4-FFF2-40B4-BE49-F238E27FC236}">
                <a16:creationId xmlns:a16="http://schemas.microsoft.com/office/drawing/2014/main" id="{2B24A27E-41B9-3C3C-28F5-9C43C0ADAA09}"/>
              </a:ext>
            </a:extLst>
          </p:cNvPr>
          <p:cNvSpPr/>
          <p:nvPr/>
        </p:nvSpPr>
        <p:spPr>
          <a:xfrm>
            <a:off x="874486" y="2320245"/>
            <a:ext cx="7162800" cy="4124206"/>
          </a:xfrm>
          <a:prstGeom prst="rect">
            <a:avLst/>
          </a:prstGeom>
        </p:spPr>
        <p:txBody>
          <a:bodyPr wrap="square">
            <a:spAutoFit/>
          </a:bodyPr>
          <a:lstStyle/>
          <a:p>
            <a:pPr algn="ctr"/>
            <a:r>
              <a:rPr lang="en-US" dirty="0">
                <a:solidFill>
                  <a:schemeClr val="accent1"/>
                </a:solidFill>
                <a:hlinkClick r:id="rId3"/>
              </a:rPr>
              <a:t>http://www.youtube.com/watch?v=LvbRQeuIPOc&amp;feature=youtu.be</a:t>
            </a:r>
            <a:endParaRPr lang="en-US" dirty="0">
              <a:solidFill>
                <a:schemeClr val="accent1"/>
              </a:solidFill>
            </a:endParaRPr>
          </a:p>
          <a:p>
            <a:pPr algn="ctr"/>
            <a:endParaRPr lang="en-US" dirty="0"/>
          </a:p>
          <a:p>
            <a:r>
              <a:rPr lang="en-US" sz="1600" b="1" dirty="0"/>
              <a:t>Who are we: </a:t>
            </a:r>
            <a:r>
              <a:rPr lang="en-US" sz="1400" dirty="0"/>
              <a:t>The broad spectrum of researchers, teaching professionals and educators, academics, scholars, administrators, independent writers and artists, policy and program specialists, students, parents, families, civic leaders, activists, and advocates. In short, those sharing a common interest and commitment to educational issues that impact Latinos. </a:t>
            </a:r>
          </a:p>
          <a:p>
            <a:endParaRPr lang="en-US" sz="1400" dirty="0"/>
          </a:p>
          <a:p>
            <a:r>
              <a:rPr lang="en-US" sz="1400" dirty="0"/>
              <a:t>The LEAD Organization serves as a primary site for a set of innovative and productive programs, publications and events in Latinos and Education. These projects involve significant participation of faculty, students and administrators, as well as partnerships in the region and nationally, and strong interactive connections with Latino networks in the U.S., as well as Latin Americans and Indigenous Peoples throughout the Americas and the world, many whom are already in contact with LEAD personnel and the university.</a:t>
            </a:r>
          </a:p>
          <a:p>
            <a:endParaRPr lang="en-US" sz="1400" dirty="0"/>
          </a:p>
          <a:p>
            <a:r>
              <a:rPr lang="en-US" sz="1400" dirty="0"/>
              <a:t>In short, our purpose is to promote a broad-based awareness of the crisis in Latino Education and to enhance the intellectual, cultural and personal development of our community's educators, administrators, leaders, parents and students.</a:t>
            </a:r>
          </a:p>
        </p:txBody>
      </p:sp>
    </p:spTree>
    <p:extLst>
      <p:ext uri="{BB962C8B-B14F-4D97-AF65-F5344CB8AC3E}">
        <p14:creationId xmlns:p14="http://schemas.microsoft.com/office/powerpoint/2010/main" val="10508867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685800" y="935098"/>
            <a:ext cx="7772400" cy="4524315"/>
          </a:xfrm>
          <a:prstGeom prst="rect">
            <a:avLst/>
          </a:prstGeom>
          <a:noFill/>
          <a:ln w="9525">
            <a:noFill/>
            <a:miter lim="800000"/>
            <a:headEnd/>
            <a:tailEnd/>
          </a:ln>
        </p:spPr>
        <p:txBody>
          <a:bodyPr>
            <a:spAutoFit/>
          </a:bodyPr>
          <a:lstStyle/>
          <a:p>
            <a:pPr marL="285750" indent="-285750">
              <a:buFont typeface="Arial" charset="0"/>
              <a:buChar char="•"/>
            </a:pPr>
            <a:r>
              <a:rPr lang="en-US" dirty="0" err="1">
                <a:latin typeface="Constantia" pitchFamily="18" charset="0"/>
              </a:rPr>
              <a:t>Netroots</a:t>
            </a:r>
            <a:r>
              <a:rPr lang="en-US" dirty="0">
                <a:latin typeface="Constantia" pitchFamily="18" charset="0"/>
              </a:rPr>
              <a:t> Advocacy – model of activism &amp; democratic participation</a:t>
            </a:r>
          </a:p>
          <a:p>
            <a:pPr marL="285750" indent="-285750">
              <a:buFont typeface="Arial" charset="0"/>
              <a:buChar char="•"/>
            </a:pPr>
            <a:r>
              <a:rPr lang="en-US" dirty="0">
                <a:latin typeface="Constantia" pitchFamily="18" charset="0"/>
              </a:rPr>
              <a:t>LEAD is an umbrella and a “hammock” (</a:t>
            </a:r>
            <a:r>
              <a:rPr lang="en-US" i="1" dirty="0" err="1">
                <a:latin typeface="Constantia" pitchFamily="18" charset="0"/>
              </a:rPr>
              <a:t>hamaca</a:t>
            </a:r>
            <a:r>
              <a:rPr lang="en-US" dirty="0">
                <a:latin typeface="Constantia" pitchFamily="18" charset="0"/>
              </a:rPr>
              <a:t>) organization</a:t>
            </a:r>
          </a:p>
          <a:p>
            <a:pPr marL="285750" indent="-285750">
              <a:buFont typeface="Arial" charset="0"/>
              <a:buChar char="•"/>
            </a:pPr>
            <a:r>
              <a:rPr lang="en-US" u="sng" dirty="0">
                <a:latin typeface="Constantia" pitchFamily="18" charset="0"/>
              </a:rPr>
              <a:t>Journal of Latinos and Education </a:t>
            </a:r>
            <a:r>
              <a:rPr lang="en-US" dirty="0">
                <a:latin typeface="Constantia" pitchFamily="18" charset="0"/>
              </a:rPr>
              <a:t>(JLE)</a:t>
            </a:r>
          </a:p>
          <a:p>
            <a:pPr marL="285750" indent="-285750">
              <a:buFont typeface="Arial" charset="0"/>
              <a:buChar char="•"/>
            </a:pPr>
            <a:r>
              <a:rPr lang="en-US" u="sng" dirty="0">
                <a:latin typeface="Constantia" pitchFamily="18" charset="0"/>
              </a:rPr>
              <a:t>Handbook of Latinos and Education </a:t>
            </a:r>
            <a:r>
              <a:rPr lang="en-US" dirty="0">
                <a:latin typeface="Constantia" pitchFamily="18" charset="0"/>
              </a:rPr>
              <a:t>(HLE)</a:t>
            </a:r>
          </a:p>
          <a:p>
            <a:pPr marL="285750" indent="-285750">
              <a:buFont typeface="Arial" charset="0"/>
              <a:buChar char="•"/>
            </a:pPr>
            <a:r>
              <a:rPr lang="en-US" dirty="0">
                <a:latin typeface="Constantia" pitchFamily="18" charset="0"/>
              </a:rPr>
              <a:t>National Latino Education Network (NLEN)</a:t>
            </a:r>
          </a:p>
          <a:p>
            <a:pPr marL="285750" indent="-285750">
              <a:buFont typeface="Arial" charset="0"/>
              <a:buChar char="•"/>
            </a:pPr>
            <a:r>
              <a:rPr lang="en-US" dirty="0">
                <a:latin typeface="Constantia" pitchFamily="18" charset="0"/>
              </a:rPr>
              <a:t>Partnership-Building with Theme-Based Advocacy Groups</a:t>
            </a:r>
          </a:p>
          <a:p>
            <a:pPr marL="285750" indent="-285750">
              <a:buFont typeface="Arial" charset="0"/>
              <a:buChar char="•"/>
            </a:pPr>
            <a:r>
              <a:rPr lang="en-US" dirty="0">
                <a:latin typeface="Constantia" pitchFamily="18" charset="0"/>
              </a:rPr>
              <a:t>Social Networking, Listserv Information  and Resource Distribution </a:t>
            </a:r>
          </a:p>
          <a:p>
            <a:r>
              <a:rPr lang="en-US" dirty="0">
                <a:latin typeface="Constantia" pitchFamily="18" charset="0"/>
              </a:rPr>
              <a:t>      across Affiliate Chapters</a:t>
            </a:r>
          </a:p>
          <a:p>
            <a:pPr marL="285750" indent="-285750">
              <a:buFont typeface="Arial" charset="0"/>
              <a:buChar char="•"/>
            </a:pPr>
            <a:r>
              <a:rPr lang="en-US" dirty="0">
                <a:latin typeface="Constantia" pitchFamily="18" charset="0"/>
              </a:rPr>
              <a:t>Host Public Forums, Virtual Classrooms, Video Production, &amp; Internet/Web Streaming</a:t>
            </a:r>
          </a:p>
          <a:p>
            <a:pPr marL="285750" indent="-285750">
              <a:buFont typeface="Arial" charset="0"/>
              <a:buChar char="•"/>
            </a:pPr>
            <a:r>
              <a:rPr lang="en-US" dirty="0">
                <a:latin typeface="Constantia" pitchFamily="18" charset="0"/>
              </a:rPr>
              <a:t>Regional Alignment - Inland Empire Regional Collaborative</a:t>
            </a:r>
          </a:p>
          <a:p>
            <a:pPr marL="285750" indent="-285750">
              <a:buFont typeface="Arial" charset="0"/>
              <a:buChar char="•"/>
            </a:pPr>
            <a:r>
              <a:rPr lang="en-US" dirty="0">
                <a:latin typeface="Constantia" pitchFamily="18" charset="0"/>
              </a:rPr>
              <a:t>Policy Impact - Assembly Concurrent Resolution No. 137</a:t>
            </a:r>
          </a:p>
          <a:p>
            <a:pPr marL="285750" indent="-285750">
              <a:buFont typeface="Arial" charset="0"/>
              <a:buChar char="•"/>
            </a:pPr>
            <a:r>
              <a:rPr lang="en-US" dirty="0">
                <a:latin typeface="Constantia" pitchFamily="18" charset="0"/>
              </a:rPr>
              <a:t>College &amp; Career  Events, Workshops, &amp; Fairs</a:t>
            </a:r>
          </a:p>
          <a:p>
            <a:r>
              <a:rPr lang="en-US" dirty="0">
                <a:latin typeface="Constantia" pitchFamily="18" charset="0"/>
              </a:rPr>
              <a:t>	- Cash for College, Scholarships, Awards, &amp; Internships</a:t>
            </a:r>
          </a:p>
          <a:p>
            <a:r>
              <a:rPr lang="en-US" dirty="0">
                <a:latin typeface="Constantia" pitchFamily="18" charset="0"/>
              </a:rPr>
              <a:t>	- Feria </a:t>
            </a:r>
            <a:r>
              <a:rPr lang="en-US" dirty="0" err="1">
                <a:latin typeface="Constantia" pitchFamily="18" charset="0"/>
              </a:rPr>
              <a:t>Educativa</a:t>
            </a:r>
            <a:r>
              <a:rPr lang="en-US" dirty="0">
                <a:latin typeface="Constantia" pitchFamily="18" charset="0"/>
              </a:rPr>
              <a:t> / Educational Expo</a:t>
            </a:r>
          </a:p>
          <a:p>
            <a:pPr marL="285750" indent="-285750">
              <a:buFont typeface="Arial" charset="0"/>
              <a:buChar char="•"/>
            </a:pPr>
            <a:r>
              <a:rPr lang="en-US" dirty="0">
                <a:latin typeface="Constantia" pitchFamily="18" charset="0"/>
              </a:rPr>
              <a:t>Annual LEAD Summit – Showcase/Marquee Event</a:t>
            </a:r>
          </a:p>
        </p:txBody>
      </p:sp>
      <p:pic>
        <p:nvPicPr>
          <p:cNvPr id="5" name="Picture 4"/>
          <p:cNvPicPr>
            <a:picLocks noChangeAspect="1"/>
          </p:cNvPicPr>
          <p:nvPr/>
        </p:nvPicPr>
        <p:blipFill>
          <a:blip r:embed="rId2"/>
          <a:stretch>
            <a:fillRect/>
          </a:stretch>
        </p:blipFill>
        <p:spPr>
          <a:xfrm>
            <a:off x="838200" y="5459413"/>
            <a:ext cx="1704975" cy="11366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3644900" y="5459413"/>
            <a:ext cx="1854200" cy="114458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85762" y="176213"/>
            <a:ext cx="8305800" cy="685800"/>
          </a:xfrm>
        </p:spPr>
        <p:txBody>
          <a:bodyPr>
            <a:normAutofit fontScale="90000"/>
          </a:bodyPr>
          <a:lstStyle/>
          <a:p>
            <a:pPr algn="ctr" fontAlgn="auto">
              <a:spcAft>
                <a:spcPts val="0"/>
              </a:spcAft>
              <a:defRPr/>
            </a:pPr>
            <a:r>
              <a:rPr lang="en-US" b="1" dirty="0"/>
              <a:t>LEAD is a “Netroots Movement”</a:t>
            </a:r>
          </a:p>
        </p:txBody>
      </p:sp>
      <p:pic>
        <p:nvPicPr>
          <p:cNvPr id="7" name="Picture 6"/>
          <p:cNvPicPr>
            <a:picLocks noChangeAspect="1"/>
          </p:cNvPicPr>
          <p:nvPr/>
        </p:nvPicPr>
        <p:blipFill>
          <a:blip r:embed="rId4"/>
          <a:stretch>
            <a:fillRect/>
          </a:stretch>
        </p:blipFill>
        <p:spPr>
          <a:xfrm>
            <a:off x="6705600" y="5403850"/>
            <a:ext cx="1630363" cy="1136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61636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E052-6929-C6AC-0941-BBED4D4F161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D93BAC2-B794-072A-2D90-C8CA1B490522}"/>
              </a:ext>
            </a:extLst>
          </p:cNvPr>
          <p:cNvSpPr txBox="1"/>
          <p:nvPr/>
        </p:nvSpPr>
        <p:spPr>
          <a:xfrm>
            <a:off x="533401" y="2679450"/>
            <a:ext cx="8001000" cy="3539430"/>
          </a:xfrm>
          <a:prstGeom prst="rect">
            <a:avLst/>
          </a:prstGeom>
          <a:noFill/>
        </p:spPr>
        <p:txBody>
          <a:bodyPr wrap="square">
            <a:spAutoFit/>
          </a:bodyPr>
          <a:lstStyle/>
          <a:p>
            <a:pPr marL="457200" indent="-457200">
              <a:buFontTx/>
              <a:buChar char="-"/>
            </a:pPr>
            <a:r>
              <a:rPr lang="en-US" sz="3200" dirty="0"/>
              <a:t>What do Chicano/Latino students need now?</a:t>
            </a:r>
          </a:p>
          <a:p>
            <a:endParaRPr lang="en-US" sz="3200" dirty="0"/>
          </a:p>
          <a:p>
            <a:pPr marL="457200" indent="-457200">
              <a:buFontTx/>
              <a:buChar char="-"/>
            </a:pPr>
            <a:r>
              <a:rPr lang="en-US" sz="3200" dirty="0"/>
              <a:t>How can institutions be culturally affirming?</a:t>
            </a:r>
          </a:p>
          <a:p>
            <a:endParaRPr lang="en-US" sz="3200" dirty="0"/>
          </a:p>
          <a:p>
            <a:r>
              <a:rPr lang="en-US" sz="3200" dirty="0"/>
              <a:t>- What advocacy has worked for you?</a:t>
            </a:r>
          </a:p>
        </p:txBody>
      </p:sp>
      <p:sp>
        <p:nvSpPr>
          <p:cNvPr id="5" name="TextBox 4">
            <a:extLst>
              <a:ext uri="{FF2B5EF4-FFF2-40B4-BE49-F238E27FC236}">
                <a16:creationId xmlns:a16="http://schemas.microsoft.com/office/drawing/2014/main" id="{12A6F1D1-45C7-911B-31A3-A0B7CBF0916B}"/>
              </a:ext>
            </a:extLst>
          </p:cNvPr>
          <p:cNvSpPr txBox="1"/>
          <p:nvPr/>
        </p:nvSpPr>
        <p:spPr>
          <a:xfrm>
            <a:off x="1066800" y="1371600"/>
            <a:ext cx="4582886" cy="646331"/>
          </a:xfrm>
          <a:prstGeom prst="rect">
            <a:avLst/>
          </a:prstGeom>
          <a:noFill/>
        </p:spPr>
        <p:txBody>
          <a:bodyPr wrap="square">
            <a:spAutoFit/>
          </a:bodyPr>
          <a:lstStyle/>
          <a:p>
            <a:pPr marR="0" lvl="0" algn="l" defTabSz="457200" rtl="0" eaLnBrk="1" fontAlgn="auto" latinLnBrk="0" hangingPunct="1">
              <a:lnSpc>
                <a:spcPct val="100000"/>
              </a:lnSpc>
              <a:spcBef>
                <a:spcPct val="20000"/>
              </a:spcBef>
              <a:spcAft>
                <a:spcPts val="0"/>
              </a:spcAft>
              <a:buClrTx/>
              <a:buSzTx/>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Discussion</a:t>
            </a:r>
          </a:p>
        </p:txBody>
      </p:sp>
    </p:spTree>
    <p:extLst>
      <p:ext uri="{BB962C8B-B14F-4D97-AF65-F5344CB8AC3E}">
        <p14:creationId xmlns:p14="http://schemas.microsoft.com/office/powerpoint/2010/main" val="219413308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762000" y="1143000"/>
            <a:ext cx="6705600" cy="781050"/>
          </a:xfrm>
        </p:spPr>
        <p:txBody>
          <a:bodyPr/>
          <a:lstStyle/>
          <a:p>
            <a:r>
              <a:rPr lang="en-US" sz="4600" b="1" u="sng"/>
              <a:t>Journal of Latinos </a:t>
            </a:r>
            <a:br>
              <a:rPr lang="en-US" sz="4600" b="1" u="sng"/>
            </a:br>
            <a:r>
              <a:rPr lang="en-US" sz="4600" b="1" u="sng"/>
              <a:t>and Education</a:t>
            </a:r>
          </a:p>
        </p:txBody>
      </p:sp>
      <p:sp>
        <p:nvSpPr>
          <p:cNvPr id="33795" name="Rectangle 3"/>
          <p:cNvSpPr>
            <a:spLocks noGrp="1"/>
          </p:cNvSpPr>
          <p:nvPr>
            <p:ph type="body" idx="1"/>
          </p:nvPr>
        </p:nvSpPr>
        <p:spPr>
          <a:xfrm>
            <a:off x="228600" y="2438400"/>
            <a:ext cx="8915400" cy="3962400"/>
          </a:xfrm>
        </p:spPr>
        <p:txBody>
          <a:bodyPr/>
          <a:lstStyle/>
          <a:p>
            <a:pPr>
              <a:lnSpc>
                <a:spcPct val="80000"/>
              </a:lnSpc>
            </a:pPr>
            <a:r>
              <a:rPr lang="en-US" sz="1600"/>
              <a:t>The </a:t>
            </a:r>
            <a:r>
              <a:rPr lang="en-US" sz="1600" u="sng"/>
              <a:t>Journal of Latinos and Education</a:t>
            </a:r>
            <a:r>
              <a:rPr lang="en-US" sz="1600"/>
              <a:t> (JLE) provides a cross-, multi-, and interdisciplinary forum for scholars and writers from diverse disciplines who share a common interest in the analysis, discussion, critique, and dissemination of educational issues that impact Latinos. There are four broad arenas which encompass most issues of relevance: (1) Policy, (2) Research, (3) Practice, and (4) Creative &amp; Literary works. </a:t>
            </a:r>
          </a:p>
          <a:p>
            <a:pPr>
              <a:lnSpc>
                <a:spcPct val="80000"/>
              </a:lnSpc>
            </a:pPr>
            <a:br>
              <a:rPr lang="en-US" sz="1600"/>
            </a:br>
            <a:r>
              <a:rPr lang="en-US" sz="1600"/>
              <a:t>JLE encourages novel ways of thinking about the ongoing and emerging questions around the unifying thread of Latinos and education. The journal supports dialogical exchange--for researchers, practitioners, authors, and other stakeholders who are working to advance understanding at all levels and aspects--be it theoretical, conceptual, empirical, clinical, historical, methodological, and/or other in scope. </a:t>
            </a:r>
          </a:p>
          <a:p>
            <a:pPr>
              <a:lnSpc>
                <a:spcPct val="80000"/>
              </a:lnSpc>
            </a:pPr>
            <a:br>
              <a:rPr lang="en-US" sz="1600"/>
            </a:br>
            <a:r>
              <a:rPr lang="en-US" sz="1600"/>
              <a:t>JLE seeks to identify and stimulate more relevant research, practice, communication, and theory by providing a rich variety of information and fostering an outlet for sharing. The various manifestations of the diverse frameworks and topical areas typically range anywhere from--but aren't limited to--theoretical and empirical analyses, policy discussions, research reports, program recommendations, evaluation studies, finding and improving practical applications, carefully documenting the transition of theory into real-world practice, linking theory and research, new dissertation research, literature reviews, reflective discussions, cultural studies, and literary works.</a:t>
            </a:r>
          </a:p>
        </p:txBody>
      </p:sp>
      <p:pic>
        <p:nvPicPr>
          <p:cNvPr id="33797" name="Picture 5" descr="Journal of Latinos and Education Logo"/>
          <p:cNvPicPr>
            <a:picLocks noChangeAspect="1" noChangeArrowheads="1"/>
          </p:cNvPicPr>
          <p:nvPr/>
        </p:nvPicPr>
        <p:blipFill>
          <a:blip r:embed="rId2"/>
          <a:srcRect/>
          <a:stretch>
            <a:fillRect/>
          </a:stretch>
        </p:blipFill>
        <p:spPr bwMode="auto">
          <a:xfrm>
            <a:off x="6400800" y="457200"/>
            <a:ext cx="700088" cy="1524000"/>
          </a:xfrm>
          <a:prstGeom prst="rect">
            <a:avLst/>
          </a:prstGeom>
          <a:no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7E837-136C-2930-1196-69DDB2614B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B260483-4C68-4F16-CC46-EF40599FE96D}"/>
              </a:ext>
            </a:extLst>
          </p:cNvPr>
          <p:cNvSpPr txBox="1"/>
          <p:nvPr/>
        </p:nvSpPr>
        <p:spPr>
          <a:xfrm>
            <a:off x="353786" y="-32657"/>
            <a:ext cx="8763000" cy="3908762"/>
          </a:xfrm>
          <a:prstGeom prst="rect">
            <a:avLst/>
          </a:prstGeom>
          <a:noFill/>
        </p:spPr>
        <p:txBody>
          <a:bodyPr wrap="square">
            <a:spAutoFit/>
          </a:bodyPr>
          <a:lstStyle/>
          <a:p>
            <a:r>
              <a:rPr lang="en-US" sz="3200" b="1" dirty="0">
                <a:solidFill>
                  <a:srgbClr val="001D35"/>
                </a:solidFill>
                <a:latin typeface="Google Sans"/>
              </a:rPr>
              <a:t>Chicano/Latino education equity and advocacy </a:t>
            </a:r>
          </a:p>
          <a:p>
            <a:endParaRPr lang="en-US" sz="3600" dirty="0">
              <a:latin typeface="Google Sans"/>
            </a:endParaRPr>
          </a:p>
          <a:p>
            <a:r>
              <a:rPr lang="en-US" sz="3600" dirty="0">
                <a:latin typeface="Google Sans"/>
              </a:rPr>
              <a:t>Goals of the Workshop</a:t>
            </a:r>
            <a:br>
              <a:rPr lang="en-US" sz="3600" dirty="0">
                <a:latin typeface="Google Sans"/>
              </a:rPr>
            </a:br>
            <a:r>
              <a:rPr lang="en-US" sz="3600" dirty="0">
                <a:latin typeface="Google Sans"/>
              </a:rPr>
              <a:t>• Raise awareness</a:t>
            </a:r>
            <a:br>
              <a:rPr lang="en-US" sz="3600" dirty="0">
                <a:latin typeface="Google Sans"/>
              </a:rPr>
            </a:br>
            <a:r>
              <a:rPr lang="en-US" sz="3600" dirty="0">
                <a:latin typeface="Google Sans"/>
              </a:rPr>
              <a:t>• Share strategies</a:t>
            </a:r>
            <a:br>
              <a:rPr lang="en-US" sz="3600" dirty="0">
                <a:latin typeface="Google Sans"/>
              </a:rPr>
            </a:br>
            <a:r>
              <a:rPr lang="en-US" sz="3600" dirty="0">
                <a:latin typeface="Google Sans"/>
              </a:rPr>
              <a:t>• Empower advocates</a:t>
            </a:r>
            <a:br>
              <a:rPr lang="en-US" sz="3600" dirty="0">
                <a:latin typeface="Google Sans"/>
              </a:rPr>
            </a:br>
            <a:r>
              <a:rPr lang="en-US" sz="3600" dirty="0">
                <a:latin typeface="Google Sans"/>
              </a:rPr>
              <a:t>• Showcase LEAD</a:t>
            </a:r>
          </a:p>
        </p:txBody>
      </p:sp>
      <p:pic>
        <p:nvPicPr>
          <p:cNvPr id="1026" name="Picture 2" descr="Workshop Objectives Royalty-Free Images ...">
            <a:extLst>
              <a:ext uri="{FF2B5EF4-FFF2-40B4-BE49-F238E27FC236}">
                <a16:creationId xmlns:a16="http://schemas.microsoft.com/office/drawing/2014/main" id="{74FD3BC4-1423-0C26-24DA-A639F2D94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15"/>
          <a:stretch>
            <a:fillRect/>
          </a:stretch>
        </p:blipFill>
        <p:spPr bwMode="auto">
          <a:xfrm>
            <a:off x="1752600" y="3733800"/>
            <a:ext cx="541564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9127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1143000" y="914400"/>
            <a:ext cx="8229600" cy="781050"/>
          </a:xfrm>
        </p:spPr>
        <p:txBody>
          <a:bodyPr/>
          <a:lstStyle/>
          <a:p>
            <a:pPr algn="ctr"/>
            <a:r>
              <a:rPr lang="en-US" sz="4400" b="1" u="sng"/>
              <a:t>Handbook of Latinos </a:t>
            </a:r>
            <a:br>
              <a:rPr lang="en-US" sz="4400" b="1" u="sng"/>
            </a:br>
            <a:r>
              <a:rPr lang="en-US" sz="4400" b="1" u="sng"/>
              <a:t>and Education</a:t>
            </a:r>
          </a:p>
        </p:txBody>
      </p:sp>
      <p:sp>
        <p:nvSpPr>
          <p:cNvPr id="34819" name="Rectangle 3"/>
          <p:cNvSpPr>
            <a:spLocks noGrp="1"/>
          </p:cNvSpPr>
          <p:nvPr>
            <p:ph type="body" idx="1"/>
          </p:nvPr>
        </p:nvSpPr>
        <p:spPr>
          <a:xfrm>
            <a:off x="228600" y="2514600"/>
            <a:ext cx="8915400" cy="4038600"/>
          </a:xfrm>
        </p:spPr>
        <p:txBody>
          <a:bodyPr/>
          <a:lstStyle/>
          <a:p>
            <a:pPr>
              <a:lnSpc>
                <a:spcPct val="80000"/>
              </a:lnSpc>
            </a:pPr>
            <a:endParaRPr lang="en-US" sz="1700"/>
          </a:p>
          <a:p>
            <a:pPr>
              <a:lnSpc>
                <a:spcPct val="80000"/>
              </a:lnSpc>
            </a:pPr>
            <a:r>
              <a:rPr lang="en-US" sz="1700"/>
              <a:t>Providing a comprehensive review of rigorous, innovative, and critical scholarship relevant to educational issues which impact Latinos, this Handbook captures the field at this point in time. Its unique purpose and function is to profile the scope and terrain of academic inquiry on Latinos and education. Presenting the most significant and potentially influential work in the field in terms of its contributions to research, to professional practice, and to the emergence of related interdisciplinary studies and theory, the volume is organized around five themes:</a:t>
            </a:r>
          </a:p>
          <a:p>
            <a:pPr>
              <a:lnSpc>
                <a:spcPct val="80000"/>
              </a:lnSpc>
            </a:pPr>
            <a:br>
              <a:rPr lang="en-US" sz="1700"/>
            </a:br>
            <a:r>
              <a:rPr lang="en-US" sz="1700"/>
              <a:t>• history, theory, and methodology</a:t>
            </a:r>
            <a:br>
              <a:rPr lang="en-US" sz="1700"/>
            </a:br>
            <a:r>
              <a:rPr lang="en-US" sz="1700"/>
              <a:t>• policies and politics</a:t>
            </a:r>
            <a:br>
              <a:rPr lang="en-US" sz="1700"/>
            </a:br>
            <a:r>
              <a:rPr lang="en-US" sz="1700"/>
              <a:t>• language and culture</a:t>
            </a:r>
            <a:br>
              <a:rPr lang="en-US" sz="1700"/>
            </a:br>
            <a:r>
              <a:rPr lang="en-US" sz="1700"/>
              <a:t>• teaching and learning</a:t>
            </a:r>
            <a:br>
              <a:rPr lang="en-US" sz="1700"/>
            </a:br>
            <a:r>
              <a:rPr lang="en-US" sz="1700"/>
              <a:t>• resources and information.</a:t>
            </a:r>
          </a:p>
          <a:p>
            <a:pPr>
              <a:lnSpc>
                <a:spcPct val="80000"/>
              </a:lnSpc>
            </a:pPr>
            <a:br>
              <a:rPr lang="en-US" sz="1700"/>
            </a:br>
            <a:r>
              <a:rPr lang="en-US" sz="1700"/>
              <a:t>The </a:t>
            </a:r>
            <a:r>
              <a:rPr lang="en-US" sz="1700" u="sng"/>
              <a:t>Handbook of Latinos and Education</a:t>
            </a:r>
            <a:r>
              <a:rPr lang="en-US" sz="1700"/>
              <a:t> (HLE) is a must-have resource for educational researchers, graduate students, teacher educators, and the broad spectrum of individuals, groups, agencies, organizations and institutions sharing a common interest in and commitment to the educational issues that impact Latinos. </a:t>
            </a:r>
          </a:p>
        </p:txBody>
      </p:sp>
      <p:pic>
        <p:nvPicPr>
          <p:cNvPr id="34821" name="Picture 5" descr="Handbook of Latinos and Education"/>
          <p:cNvPicPr>
            <a:picLocks noChangeAspect="1" noChangeArrowheads="1"/>
          </p:cNvPicPr>
          <p:nvPr/>
        </p:nvPicPr>
        <p:blipFill>
          <a:blip r:embed="rId2"/>
          <a:srcRect/>
          <a:stretch>
            <a:fillRect/>
          </a:stretch>
        </p:blipFill>
        <p:spPr bwMode="auto">
          <a:xfrm>
            <a:off x="990600" y="457200"/>
            <a:ext cx="1428750" cy="2028825"/>
          </a:xfrm>
          <a:prstGeom prst="rect">
            <a:avLst/>
          </a:prstGeom>
          <a:noFill/>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304800" y="685800"/>
            <a:ext cx="8229600" cy="1143000"/>
          </a:xfrm>
        </p:spPr>
        <p:txBody>
          <a:bodyPr/>
          <a:lstStyle/>
          <a:p>
            <a:pPr algn="ctr"/>
            <a:r>
              <a:rPr lang="en-US" sz="4600" b="1"/>
              <a:t>National Latino </a:t>
            </a:r>
            <a:br>
              <a:rPr lang="en-US" sz="4600" b="1"/>
            </a:br>
            <a:r>
              <a:rPr lang="en-US" sz="4600" b="1"/>
              <a:t>Education Network</a:t>
            </a:r>
          </a:p>
        </p:txBody>
      </p:sp>
      <p:sp>
        <p:nvSpPr>
          <p:cNvPr id="32771" name="Rectangle 3"/>
          <p:cNvSpPr>
            <a:spLocks noGrp="1"/>
          </p:cNvSpPr>
          <p:nvPr>
            <p:ph type="body" idx="1"/>
          </p:nvPr>
        </p:nvSpPr>
        <p:spPr>
          <a:xfrm>
            <a:off x="457200" y="3200400"/>
            <a:ext cx="8229600" cy="3398838"/>
          </a:xfrm>
        </p:spPr>
        <p:txBody>
          <a:bodyPr/>
          <a:lstStyle/>
          <a:p>
            <a:pPr>
              <a:lnSpc>
                <a:spcPct val="80000"/>
              </a:lnSpc>
            </a:pPr>
            <a:r>
              <a:rPr lang="en-US" sz="1700"/>
              <a:t>NLEN has been in existence since 2003.</a:t>
            </a:r>
          </a:p>
          <a:p>
            <a:pPr>
              <a:lnSpc>
                <a:spcPct val="80000"/>
              </a:lnSpc>
            </a:pPr>
            <a:endParaRPr lang="en-US" sz="1700" b="1"/>
          </a:p>
          <a:p>
            <a:pPr>
              <a:lnSpc>
                <a:spcPct val="80000"/>
              </a:lnSpc>
            </a:pPr>
            <a:r>
              <a:rPr lang="en-US" sz="1700" b="1"/>
              <a:t>Online Features and Benefits include:</a:t>
            </a:r>
            <a:endParaRPr lang="en-US" sz="1700"/>
          </a:p>
          <a:p>
            <a:pPr>
              <a:lnSpc>
                <a:spcPct val="80000"/>
              </a:lnSpc>
            </a:pPr>
            <a:r>
              <a:rPr lang="en-US" sz="1700"/>
              <a:t>An </a:t>
            </a:r>
            <a:r>
              <a:rPr lang="en-US" sz="1700" b="1"/>
              <a:t>Archive/Directory </a:t>
            </a:r>
            <a:r>
              <a:rPr lang="en-US" sz="1700"/>
              <a:t>that allows members to search and network with other registered members (individuals, institutions, businesses, agencies and groups).</a:t>
            </a:r>
          </a:p>
          <a:p>
            <a:pPr>
              <a:lnSpc>
                <a:spcPct val="80000"/>
              </a:lnSpc>
            </a:pPr>
            <a:r>
              <a:rPr lang="en-US" sz="1700"/>
              <a:t>A </a:t>
            </a:r>
            <a:r>
              <a:rPr lang="en-US" sz="1700" b="1"/>
              <a:t>Resource Guide/Clearinghouse</a:t>
            </a:r>
            <a:r>
              <a:rPr lang="en-US" sz="1700"/>
              <a:t> that allows members to search and browse for resources, opportunities and activities in the Latino Educational community. </a:t>
            </a:r>
          </a:p>
          <a:p>
            <a:pPr>
              <a:lnSpc>
                <a:spcPct val="80000"/>
              </a:lnSpc>
            </a:pPr>
            <a:r>
              <a:rPr lang="en-US" sz="1700"/>
              <a:t>An online and email </a:t>
            </a:r>
            <a:r>
              <a:rPr lang="en-US" sz="1700" b="1"/>
              <a:t>Newsletter</a:t>
            </a:r>
            <a:r>
              <a:rPr lang="en-US" sz="1700"/>
              <a:t> that allows members to access the latest information, news, stories and research on Latinos and Education. </a:t>
            </a:r>
          </a:p>
          <a:p>
            <a:pPr>
              <a:lnSpc>
                <a:spcPct val="80000"/>
              </a:lnSpc>
            </a:pPr>
            <a:r>
              <a:rPr lang="en-US" sz="1700"/>
              <a:t>E-Mail Listserve informing members of </a:t>
            </a:r>
            <a:r>
              <a:rPr lang="en-US" sz="1700" b="1"/>
              <a:t>Breaking News</a:t>
            </a:r>
            <a:r>
              <a:rPr lang="en-US" sz="1700"/>
              <a:t> that require immediate attention and action. </a:t>
            </a:r>
            <a:endParaRPr lang="en-US" sz="1700" b="1"/>
          </a:p>
          <a:p>
            <a:pPr>
              <a:lnSpc>
                <a:spcPct val="80000"/>
              </a:lnSpc>
            </a:pPr>
            <a:r>
              <a:rPr lang="en-US" sz="1700" b="1"/>
              <a:t>Programs </a:t>
            </a:r>
            <a:r>
              <a:rPr lang="en-US" sz="1700"/>
              <a:t>and</a:t>
            </a:r>
            <a:r>
              <a:rPr lang="en-US" sz="1700" b="1"/>
              <a:t> News</a:t>
            </a:r>
            <a:r>
              <a:rPr lang="en-US" sz="1700"/>
              <a:t> broadcasted via video and audio broadband.</a:t>
            </a:r>
          </a:p>
          <a:p>
            <a:pPr>
              <a:lnSpc>
                <a:spcPct val="80000"/>
              </a:lnSpc>
            </a:pPr>
            <a:r>
              <a:rPr lang="en-US" sz="1700"/>
              <a:t>Latino Education &amp; Advocacy Days (LEAD) Annual Summit and Events</a:t>
            </a:r>
          </a:p>
        </p:txBody>
      </p:sp>
      <p:pic>
        <p:nvPicPr>
          <p:cNvPr id="32773" name="Picture 5" descr="NLEN Logo"/>
          <p:cNvPicPr>
            <a:picLocks noChangeAspect="1" noChangeArrowheads="1"/>
          </p:cNvPicPr>
          <p:nvPr/>
        </p:nvPicPr>
        <p:blipFill>
          <a:blip r:embed="rId2"/>
          <a:srcRect/>
          <a:stretch>
            <a:fillRect/>
          </a:stretch>
        </p:blipFill>
        <p:spPr bwMode="auto">
          <a:xfrm>
            <a:off x="6477000" y="1066800"/>
            <a:ext cx="1016000" cy="2362200"/>
          </a:xfrm>
          <a:prstGeom prst="rect">
            <a:avLst/>
          </a:prstGeom>
          <a:noFill/>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381000" y="228600"/>
            <a:ext cx="5105400" cy="781050"/>
          </a:xfrm>
        </p:spPr>
        <p:txBody>
          <a:bodyPr/>
          <a:lstStyle/>
          <a:p>
            <a:pPr algn="ctr"/>
            <a:r>
              <a:rPr lang="en-US" sz="4600" b="1"/>
              <a:t>LEAD Summit</a:t>
            </a:r>
          </a:p>
        </p:txBody>
      </p:sp>
      <p:sp>
        <p:nvSpPr>
          <p:cNvPr id="35843" name="Rectangle 3"/>
          <p:cNvSpPr>
            <a:spLocks noGrp="1"/>
          </p:cNvSpPr>
          <p:nvPr>
            <p:ph type="body" idx="1"/>
          </p:nvPr>
        </p:nvSpPr>
        <p:spPr>
          <a:xfrm>
            <a:off x="381000" y="1371600"/>
            <a:ext cx="8229600" cy="5257800"/>
          </a:xfrm>
        </p:spPr>
        <p:txBody>
          <a:bodyPr/>
          <a:lstStyle/>
          <a:p>
            <a:pPr>
              <a:lnSpc>
                <a:spcPct val="80000"/>
              </a:lnSpc>
            </a:pPr>
            <a:r>
              <a:rPr lang="en-US" sz="1600" b="1"/>
              <a:t>The objectives of the LEAD summit are:</a:t>
            </a:r>
            <a:r>
              <a:rPr lang="en-US" sz="1600"/>
              <a:t> 1) to promote a broad-based awareness of the crisis in Latino Education and; 2) to enhance the intellectual, cultural and personal development of our community's educators, administrators, leaders and students.</a:t>
            </a:r>
          </a:p>
          <a:p>
            <a:pPr>
              <a:lnSpc>
                <a:spcPct val="80000"/>
              </a:lnSpc>
            </a:pPr>
            <a:r>
              <a:rPr lang="en-US" sz="1600"/>
              <a:t>Our free one-day summit will:</a:t>
            </a:r>
            <a:endParaRPr lang="en-US" sz="1600" b="1"/>
          </a:p>
          <a:p>
            <a:pPr>
              <a:lnSpc>
                <a:spcPct val="80000"/>
              </a:lnSpc>
            </a:pPr>
            <a:r>
              <a:rPr lang="en-US" sz="1600" b="1"/>
              <a:t>Leadership:</a:t>
            </a:r>
            <a:r>
              <a:rPr lang="en-US" sz="1600"/>
              <a:t> encourage leadership through our inspirational speakers. We ask ourselves: What are effective leadership strategies during these tumultuous times? As change agents, how do we think outside the box? What are effective innovations for closing the achievement gap, student retention and success; student services; teaching and academic affairs?</a:t>
            </a:r>
            <a:endParaRPr lang="en-US" sz="1600" b="1"/>
          </a:p>
          <a:p>
            <a:pPr>
              <a:lnSpc>
                <a:spcPct val="80000"/>
              </a:lnSpc>
            </a:pPr>
            <a:r>
              <a:rPr lang="en-US" sz="1600" b="1"/>
              <a:t>Diversity</a:t>
            </a:r>
            <a:r>
              <a:rPr lang="en-US" sz="1600"/>
              <a:t>: provide education and resources in partnership with other educators to promote respect for differences and an appreciation of diversity. We ask ourselves: How can we best provide a challenging and supportive atmosphere for gender, racial and ethnic minorities?</a:t>
            </a:r>
            <a:endParaRPr lang="en-US" sz="1600" b="1"/>
          </a:p>
          <a:p>
            <a:pPr>
              <a:lnSpc>
                <a:spcPct val="80000"/>
              </a:lnSpc>
            </a:pPr>
            <a:r>
              <a:rPr lang="en-US" sz="1600" b="1"/>
              <a:t>Higher Education:</a:t>
            </a:r>
            <a:r>
              <a:rPr lang="en-US" sz="1600"/>
              <a:t> encourage and provide opportunities for Latinos to attend college by sharing information regarding the California Law AB540, Financial Resources to help pay for college, and </a:t>
            </a:r>
            <a:br>
              <a:rPr lang="en-US" sz="1600"/>
            </a:br>
            <a:r>
              <a:rPr lang="en-US" sz="1600"/>
              <a:t>information/recruitment to the plethora of advanced degrees offered by CSUSB, particularly the Ed.D. Doctorate Program in Educational Leadership.</a:t>
            </a:r>
            <a:endParaRPr lang="en-US" sz="1600" b="1"/>
          </a:p>
          <a:p>
            <a:pPr>
              <a:lnSpc>
                <a:spcPct val="80000"/>
              </a:lnSpc>
            </a:pPr>
            <a:r>
              <a:rPr lang="en-US" sz="1600" b="1"/>
              <a:t>Culture and Arts:</a:t>
            </a:r>
            <a:r>
              <a:rPr lang="en-US" sz="1600"/>
              <a:t> celebrate our Latino heritage, spirit and achievement with displays of Latino art, music and history. This summit will provide a good opportunity to take a deeper look into the Latino family values that make Latinos a particular group by discussing our preferences, motivations, expectations and the impact of some of our cultural traits in educational endeavors as well as their linkages to the U.S. workplace and economy.</a:t>
            </a:r>
            <a:endParaRPr lang="en-US" sz="1600" b="1"/>
          </a:p>
          <a:p>
            <a:pPr>
              <a:lnSpc>
                <a:spcPct val="80000"/>
              </a:lnSpc>
            </a:pPr>
            <a:r>
              <a:rPr lang="en-US" sz="1600" b="1"/>
              <a:t>Resources:</a:t>
            </a:r>
            <a:r>
              <a:rPr lang="en-US" sz="1600"/>
              <a:t> provide teaching resources and partners for teaching through our research, educational programs and the exhibits on display during the summit.</a:t>
            </a:r>
            <a:br>
              <a:rPr lang="en-US" sz="1600"/>
            </a:br>
            <a:endParaRPr lang="en-US" sz="1600"/>
          </a:p>
          <a:p>
            <a:pPr>
              <a:lnSpc>
                <a:spcPct val="80000"/>
              </a:lnSpc>
            </a:pPr>
            <a:r>
              <a:rPr lang="en-US" sz="900"/>
              <a:t> </a:t>
            </a:r>
          </a:p>
          <a:p>
            <a:pPr>
              <a:lnSpc>
                <a:spcPct val="80000"/>
              </a:lnSpc>
            </a:pPr>
            <a:r>
              <a:rPr lang="en-US" sz="900"/>
              <a:t> </a:t>
            </a:r>
          </a:p>
        </p:txBody>
      </p:sp>
      <p:pic>
        <p:nvPicPr>
          <p:cNvPr id="35845" name="Picture 5" descr="California State University San Bernardino - Latino Education &amp; Advocacy Days"/>
          <p:cNvPicPr>
            <a:picLocks noChangeAspect="1" noChangeArrowheads="1"/>
          </p:cNvPicPr>
          <p:nvPr/>
        </p:nvPicPr>
        <p:blipFill>
          <a:blip r:embed="rId2"/>
          <a:srcRect/>
          <a:stretch>
            <a:fillRect/>
          </a:stretch>
        </p:blipFill>
        <p:spPr bwMode="auto">
          <a:xfrm>
            <a:off x="5181600" y="0"/>
            <a:ext cx="2362200" cy="1458913"/>
          </a:xfrm>
          <a:prstGeom prst="rect">
            <a:avLst/>
          </a:prstGeom>
          <a:noFill/>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pPr algn="ctr" fontAlgn="auto">
              <a:spcAft>
                <a:spcPts val="0"/>
              </a:spcAft>
              <a:defRPr/>
            </a:pPr>
            <a:r>
              <a:rPr lang="en-US" b="1" dirty="0"/>
              <a:t>Volunteers</a:t>
            </a:r>
            <a:br>
              <a:rPr lang="en-US" b="1" dirty="0"/>
            </a:br>
            <a:r>
              <a:rPr lang="en-US" sz="4400" b="1" i="1" dirty="0"/>
              <a:t>“LEAD is a volunteer-driven organization”</a:t>
            </a:r>
          </a:p>
        </p:txBody>
      </p:sp>
      <p:sp>
        <p:nvSpPr>
          <p:cNvPr id="19458" name="Content Placeholder 2"/>
          <p:cNvSpPr>
            <a:spLocks noGrp="1"/>
          </p:cNvSpPr>
          <p:nvPr>
            <p:ph sz="half" idx="1"/>
          </p:nvPr>
        </p:nvSpPr>
        <p:spPr>
          <a:xfrm>
            <a:off x="457200" y="1676400"/>
            <a:ext cx="4953000" cy="4435475"/>
          </a:xfrm>
        </p:spPr>
        <p:txBody>
          <a:bodyPr/>
          <a:lstStyle/>
          <a:p>
            <a:r>
              <a:rPr lang="en-US"/>
              <a:t>Volunteers</a:t>
            </a:r>
          </a:p>
          <a:p>
            <a:pPr lvl="1"/>
            <a:r>
              <a:rPr lang="en-US"/>
              <a:t>Faculty, staff,  students, and university administrators</a:t>
            </a:r>
          </a:p>
          <a:p>
            <a:pPr lvl="1"/>
            <a:r>
              <a:rPr lang="en-US"/>
              <a:t>Recognition of Presidential Volunteer Service Award</a:t>
            </a:r>
          </a:p>
          <a:p>
            <a:pPr lvl="1"/>
            <a:r>
              <a:rPr lang="en-US"/>
              <a:t>Community Involvement</a:t>
            </a:r>
          </a:p>
          <a:p>
            <a:pPr lvl="1"/>
            <a:endParaRPr lang="en-US"/>
          </a:p>
        </p:txBody>
      </p:sp>
      <p:pic>
        <p:nvPicPr>
          <p:cNvPr id="6" name="Picture 5"/>
          <p:cNvPicPr>
            <a:picLocks noChangeAspect="1"/>
          </p:cNvPicPr>
          <p:nvPr/>
        </p:nvPicPr>
        <p:blipFill>
          <a:blip r:embed="rId2"/>
          <a:stretch>
            <a:fillRect/>
          </a:stretch>
        </p:blipFill>
        <p:spPr>
          <a:xfrm>
            <a:off x="5348288" y="1905000"/>
            <a:ext cx="3087687" cy="20574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685800" y="4762500"/>
            <a:ext cx="2254250" cy="150177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3276600" y="4779963"/>
            <a:ext cx="2330450" cy="15017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6043613" y="4795838"/>
            <a:ext cx="2286000" cy="1485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0" y="0"/>
            <a:ext cx="9144000" cy="685800"/>
          </a:xfrm>
        </p:spPr>
        <p:txBody>
          <a:bodyPr/>
          <a:lstStyle/>
          <a:p>
            <a:pPr algn="ctr"/>
            <a:r>
              <a:rPr lang="en-US" sz="4500" b="1"/>
              <a:t>LEAD Technology</a:t>
            </a:r>
          </a:p>
        </p:txBody>
      </p:sp>
      <p:sp>
        <p:nvSpPr>
          <p:cNvPr id="3" name="Content Placeholder 2"/>
          <p:cNvSpPr>
            <a:spLocks noGrp="1"/>
          </p:cNvSpPr>
          <p:nvPr>
            <p:ph type="body" idx="4294967295"/>
          </p:nvPr>
        </p:nvSpPr>
        <p:spPr>
          <a:xfrm>
            <a:off x="261257" y="762000"/>
            <a:ext cx="6675438" cy="5791200"/>
          </a:xfrm>
        </p:spPr>
        <p:txBody>
          <a:bodyPr>
            <a:normAutofit fontScale="85000" lnSpcReduction="10000"/>
          </a:bodyPr>
          <a:lstStyle/>
          <a:p>
            <a:pPr marL="274320" indent="-274320" fontAlgn="auto">
              <a:spcAft>
                <a:spcPts val="0"/>
              </a:spcAft>
              <a:buClr>
                <a:schemeClr val="accent3"/>
              </a:buClr>
              <a:buFont typeface="Wingdings 2"/>
              <a:buChar char=""/>
              <a:defRPr/>
            </a:pPr>
            <a:r>
              <a:rPr lang="en-US" dirty="0"/>
              <a:t>Website: </a:t>
            </a:r>
            <a:r>
              <a:rPr lang="en-US" dirty="0">
                <a:hlinkClick r:id="rId2"/>
              </a:rPr>
              <a:t>http://lead.csusb.edu</a:t>
            </a:r>
            <a:endParaRPr lang="en-US" dirty="0"/>
          </a:p>
          <a:p>
            <a:pPr marL="640080" lvl="1" indent="-246888" fontAlgn="auto">
              <a:spcAft>
                <a:spcPts val="0"/>
              </a:spcAft>
              <a:buFont typeface="Wingdings 2"/>
              <a:buChar char=""/>
              <a:defRPr/>
            </a:pPr>
            <a:r>
              <a:rPr lang="en-US" dirty="0"/>
              <a:t>Working w/ Office of White House Initiatives</a:t>
            </a:r>
          </a:p>
          <a:p>
            <a:pPr marL="274320" indent="-274320" fontAlgn="auto">
              <a:spcAft>
                <a:spcPts val="0"/>
              </a:spcAft>
              <a:buClr>
                <a:schemeClr val="accent3"/>
              </a:buClr>
              <a:buFont typeface="Wingdings 2"/>
              <a:buChar char=""/>
              <a:defRPr/>
            </a:pPr>
            <a:r>
              <a:rPr lang="en-US" dirty="0"/>
              <a:t>Webcast Partners: </a:t>
            </a:r>
            <a:r>
              <a:rPr lang="en-US" dirty="0">
                <a:hlinkClick r:id="rId3"/>
              </a:rPr>
              <a:t>http://latinograduate.net</a:t>
            </a:r>
            <a:endParaRPr lang="en-US" dirty="0"/>
          </a:p>
          <a:p>
            <a:pPr marL="640080" lvl="1" indent="-246888" fontAlgn="auto">
              <a:spcAft>
                <a:spcPts val="0"/>
              </a:spcAft>
              <a:buFont typeface="Wingdings 2"/>
              <a:buChar char=""/>
              <a:defRPr/>
            </a:pPr>
            <a:r>
              <a:rPr lang="en-US" dirty="0"/>
              <a:t>In-Person Live Summit – multi-media (CSUSB ACM)</a:t>
            </a:r>
          </a:p>
          <a:p>
            <a:pPr marL="640080" lvl="1" indent="-246888" fontAlgn="auto">
              <a:spcAft>
                <a:spcPts val="0"/>
              </a:spcAft>
              <a:buFont typeface="Wingdings 2"/>
              <a:buChar char=""/>
              <a:defRPr/>
            </a:pPr>
            <a:r>
              <a:rPr lang="en-US" dirty="0"/>
              <a:t>Live Radio Broadcast: NBC Talk Radio</a:t>
            </a:r>
          </a:p>
          <a:p>
            <a:pPr marL="640080" lvl="1" indent="-246888" fontAlgn="auto">
              <a:spcAft>
                <a:spcPts val="0"/>
              </a:spcAft>
              <a:buFont typeface="Wingdings 2"/>
              <a:buChar char=""/>
              <a:defRPr/>
            </a:pPr>
            <a:r>
              <a:rPr lang="en-US" dirty="0"/>
              <a:t>Virtual Classroom – Online/In-Person Course Credit </a:t>
            </a:r>
          </a:p>
          <a:p>
            <a:pPr marL="640080" lvl="1" indent="-246888" fontAlgn="auto">
              <a:spcAft>
                <a:spcPts val="0"/>
              </a:spcAft>
              <a:buFont typeface="Wingdings 2"/>
              <a:buChar char=""/>
              <a:defRPr/>
            </a:pPr>
            <a:r>
              <a:rPr lang="en-US" dirty="0"/>
              <a:t>Cable Broadcast: Time Warner Cable Govt. Channel</a:t>
            </a:r>
          </a:p>
          <a:p>
            <a:pPr marL="274320" indent="-274320" fontAlgn="auto">
              <a:spcAft>
                <a:spcPts val="0"/>
              </a:spcAft>
              <a:buClr>
                <a:schemeClr val="accent3"/>
              </a:buClr>
              <a:buFont typeface="Wingdings 2"/>
              <a:buChar char=""/>
              <a:defRPr/>
            </a:pPr>
            <a:r>
              <a:rPr lang="en-US" dirty="0"/>
              <a:t>Email Marketing &amp; Event Registration  </a:t>
            </a:r>
          </a:p>
          <a:p>
            <a:pPr marL="640080" lvl="1" indent="-246888" fontAlgn="auto">
              <a:spcAft>
                <a:spcPts val="0"/>
              </a:spcAft>
              <a:buFont typeface="Wingdings 2"/>
              <a:buChar char=""/>
              <a:defRPr/>
            </a:pPr>
            <a:r>
              <a:rPr lang="en-US" dirty="0"/>
              <a:t>Constant Contact - Eblast</a:t>
            </a:r>
          </a:p>
          <a:p>
            <a:pPr marL="274320" indent="-274320" fontAlgn="auto">
              <a:spcAft>
                <a:spcPts val="0"/>
              </a:spcAft>
              <a:buClr>
                <a:schemeClr val="accent3"/>
              </a:buClr>
              <a:buFont typeface="Wingdings 2"/>
              <a:buChar char=""/>
              <a:defRPr/>
            </a:pPr>
            <a:r>
              <a:rPr lang="en-US" dirty="0"/>
              <a:t>Promote Town Hall Viewing Events </a:t>
            </a:r>
          </a:p>
          <a:p>
            <a:pPr marL="640080" lvl="1" indent="-246888" fontAlgn="auto">
              <a:spcAft>
                <a:spcPts val="0"/>
              </a:spcAft>
              <a:buFont typeface="Wingdings 2"/>
              <a:buChar char=""/>
              <a:defRPr/>
            </a:pPr>
            <a:r>
              <a:rPr lang="en-US" dirty="0"/>
              <a:t>University Network - List Serve, Word of Mouth</a:t>
            </a:r>
          </a:p>
          <a:p>
            <a:pPr marL="274320" indent="-274320" fontAlgn="auto">
              <a:spcAft>
                <a:spcPts val="0"/>
              </a:spcAft>
              <a:buClr>
                <a:schemeClr val="accent3"/>
              </a:buClr>
              <a:buFont typeface="Wingdings 2"/>
              <a:buChar char=""/>
              <a:defRPr/>
            </a:pPr>
            <a:r>
              <a:rPr lang="en-US" dirty="0"/>
              <a:t>Social Media</a:t>
            </a:r>
          </a:p>
          <a:p>
            <a:pPr marL="640080" lvl="1" indent="-246888" fontAlgn="auto">
              <a:spcAft>
                <a:spcPts val="0"/>
              </a:spcAft>
              <a:buFont typeface="Wingdings 2"/>
              <a:buChar char=""/>
              <a:defRPr/>
            </a:pPr>
            <a:r>
              <a:rPr lang="en-US" dirty="0"/>
              <a:t>Facebook</a:t>
            </a:r>
          </a:p>
          <a:p>
            <a:pPr marL="640080" lvl="1" indent="-246888" fontAlgn="auto">
              <a:spcAft>
                <a:spcPts val="0"/>
              </a:spcAft>
              <a:buFont typeface="Wingdings 2"/>
              <a:buChar char=""/>
              <a:defRPr/>
            </a:pPr>
            <a:r>
              <a:rPr lang="en-US" dirty="0"/>
              <a:t>Linkedin</a:t>
            </a:r>
          </a:p>
          <a:p>
            <a:pPr marL="640080" lvl="1" indent="-246888" fontAlgn="auto">
              <a:spcAft>
                <a:spcPts val="0"/>
              </a:spcAft>
              <a:buFont typeface="Wingdings 2"/>
              <a:buChar char=""/>
              <a:defRPr/>
            </a:pPr>
            <a:r>
              <a:rPr lang="en-US" dirty="0"/>
              <a:t>Twitter</a:t>
            </a:r>
          </a:p>
          <a:p>
            <a:pPr marL="640080" lvl="1" indent="-246888" fontAlgn="auto">
              <a:spcAft>
                <a:spcPts val="0"/>
              </a:spcAft>
              <a:buFont typeface="Wingdings 2"/>
              <a:buChar char=""/>
              <a:defRPr/>
            </a:pPr>
            <a:r>
              <a:rPr lang="en-US" dirty="0"/>
              <a:t>YouTube</a:t>
            </a:r>
          </a:p>
          <a:p>
            <a:pPr marL="0" indent="0" fontAlgn="auto">
              <a:spcAft>
                <a:spcPts val="0"/>
              </a:spcAft>
              <a:buClr>
                <a:schemeClr val="accent3"/>
              </a:buClr>
              <a:buFont typeface="Wingdings 2"/>
              <a:buNone/>
              <a:defRPr/>
            </a:pPr>
            <a:endParaRPr lang="en-US" dirty="0"/>
          </a:p>
        </p:txBody>
      </p:sp>
      <p:pic>
        <p:nvPicPr>
          <p:cNvPr id="5" name="Picture 4"/>
          <p:cNvPicPr>
            <a:picLocks noChangeAspect="1"/>
          </p:cNvPicPr>
          <p:nvPr/>
        </p:nvPicPr>
        <p:blipFill>
          <a:blip r:embed="rId4"/>
          <a:stretch>
            <a:fillRect/>
          </a:stretch>
        </p:blipFill>
        <p:spPr>
          <a:xfrm>
            <a:off x="2506663" y="5137150"/>
            <a:ext cx="1781175" cy="11874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7005637" y="1219200"/>
            <a:ext cx="1706563" cy="116046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4702175" y="5137150"/>
            <a:ext cx="1782763" cy="11874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6929438" y="4800600"/>
            <a:ext cx="1782762" cy="118745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6980237" y="3124200"/>
            <a:ext cx="1781175" cy="1187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228600" y="0"/>
            <a:ext cx="8229600" cy="857250"/>
          </a:xfrm>
        </p:spPr>
        <p:txBody>
          <a:bodyPr/>
          <a:lstStyle/>
          <a:p>
            <a:pPr algn="ctr"/>
            <a:r>
              <a:rPr lang="en-US" sz="4600" b="1" dirty="0"/>
              <a:t>LEAD Impact Numbers</a:t>
            </a:r>
            <a:br>
              <a:rPr lang="en-US" sz="4600" b="1" dirty="0"/>
            </a:br>
            <a:r>
              <a:rPr lang="en-US" sz="1400" b="1" dirty="0"/>
              <a:t>GRAND TOTAL = 18.25 million persons</a:t>
            </a:r>
            <a:endParaRPr lang="en-US" sz="1400" dirty="0"/>
          </a:p>
        </p:txBody>
      </p:sp>
      <p:sp>
        <p:nvSpPr>
          <p:cNvPr id="37891" name="Rectangle 3"/>
          <p:cNvSpPr>
            <a:spLocks noGrp="1"/>
          </p:cNvSpPr>
          <p:nvPr>
            <p:ph type="body" idx="1"/>
          </p:nvPr>
        </p:nvSpPr>
        <p:spPr>
          <a:xfrm>
            <a:off x="228600" y="762000"/>
            <a:ext cx="8915400" cy="5562600"/>
          </a:xfrm>
        </p:spPr>
        <p:txBody>
          <a:bodyPr/>
          <a:lstStyle/>
          <a:p>
            <a:pPr>
              <a:lnSpc>
                <a:spcPct val="80000"/>
              </a:lnSpc>
            </a:pPr>
            <a:r>
              <a:rPr lang="en-US" sz="1200" dirty="0"/>
              <a:t>1) Summit Attendees / - registrants and in-person participants on CSUSB campus, across the span of the whole day </a:t>
            </a:r>
          </a:p>
          <a:p>
            <a:pPr>
              <a:lnSpc>
                <a:spcPct val="80000"/>
              </a:lnSpc>
            </a:pPr>
            <a:r>
              <a:rPr lang="en-US" sz="1200" dirty="0"/>
              <a:t>= 1,100 unduplicated persons</a:t>
            </a:r>
          </a:p>
          <a:p>
            <a:pPr>
              <a:lnSpc>
                <a:spcPct val="80000"/>
              </a:lnSpc>
            </a:pPr>
            <a:r>
              <a:rPr lang="en-US" sz="1200" dirty="0"/>
              <a:t>2) Summit Webcast #1 / - persons viewing on-line (live and on-demand) via organized viewing events, across 1,300 campuses/institutions/sites, and across 18 countries</a:t>
            </a:r>
          </a:p>
          <a:p>
            <a:pPr>
              <a:lnSpc>
                <a:spcPct val="80000"/>
              </a:lnSpc>
            </a:pPr>
            <a:r>
              <a:rPr lang="en-US" sz="1200" dirty="0"/>
              <a:t>= 195,000 unduplicated persons</a:t>
            </a:r>
          </a:p>
          <a:p>
            <a:pPr>
              <a:lnSpc>
                <a:spcPct val="80000"/>
              </a:lnSpc>
            </a:pPr>
            <a:r>
              <a:rPr lang="en-US" sz="1200" dirty="0"/>
              <a:t>3) Summit Webcast #2 / - persons viewing on-line (live and on-demand) but not part of an organized viewing event</a:t>
            </a:r>
          </a:p>
          <a:p>
            <a:pPr>
              <a:lnSpc>
                <a:spcPct val="80000"/>
              </a:lnSpc>
            </a:pPr>
            <a:r>
              <a:rPr lang="en-US" sz="1200" dirty="0"/>
              <a:t>= 258,700 unduplicated persons</a:t>
            </a:r>
          </a:p>
          <a:p>
            <a:pPr>
              <a:lnSpc>
                <a:spcPct val="80000"/>
              </a:lnSpc>
            </a:pPr>
            <a:r>
              <a:rPr lang="en-US" sz="1200" dirty="0"/>
              <a:t>4) Summit Planning and Production / - organizers and managers, campus faculty, staff and students, volunteers, advisors, media and viewing partners, sponsors and donors, exhibitors, institutional contacts, and speakers and presenters</a:t>
            </a:r>
          </a:p>
          <a:p>
            <a:pPr>
              <a:lnSpc>
                <a:spcPct val="80000"/>
              </a:lnSpc>
            </a:pPr>
            <a:r>
              <a:rPr lang="en-US" sz="1200" dirty="0"/>
              <a:t>= 500 unduplicated persons</a:t>
            </a:r>
          </a:p>
          <a:p>
            <a:pPr>
              <a:lnSpc>
                <a:spcPct val="80000"/>
              </a:lnSpc>
            </a:pPr>
            <a:r>
              <a:rPr lang="en-US" sz="1200" dirty="0"/>
              <a:t>5) AM Radio / - multiple broadcast segments, teasers, and promotional PSAs</a:t>
            </a:r>
          </a:p>
          <a:p>
            <a:pPr>
              <a:lnSpc>
                <a:spcPct val="80000"/>
              </a:lnSpc>
            </a:pPr>
            <a:r>
              <a:rPr lang="en-US" sz="1200" dirty="0"/>
              <a:t>= 150,000 unduplicated persons</a:t>
            </a:r>
          </a:p>
          <a:p>
            <a:pPr>
              <a:lnSpc>
                <a:spcPct val="80000"/>
              </a:lnSpc>
            </a:pPr>
            <a:r>
              <a:rPr lang="en-US" sz="1200" dirty="0"/>
              <a:t>6) Internet Radio / - multiple broadcasts and podcasts, teasers, and promotional PSAs, across 7 countries</a:t>
            </a:r>
          </a:p>
          <a:p>
            <a:pPr>
              <a:lnSpc>
                <a:spcPct val="80000"/>
              </a:lnSpc>
            </a:pPr>
            <a:r>
              <a:rPr lang="en-US" sz="1200" dirty="0"/>
              <a:t>= 1,000,000 (1 million) unduplicated persons</a:t>
            </a:r>
          </a:p>
          <a:p>
            <a:pPr>
              <a:lnSpc>
                <a:spcPct val="80000"/>
              </a:lnSpc>
            </a:pPr>
            <a:r>
              <a:rPr lang="en-US" sz="1200" dirty="0"/>
              <a:t>7) Public Television / - multiple showings and multiple segments across national markets, reaching 100,000 households or 300,000 television viewers each</a:t>
            </a:r>
          </a:p>
          <a:p>
            <a:pPr>
              <a:lnSpc>
                <a:spcPct val="80000"/>
              </a:lnSpc>
            </a:pPr>
            <a:r>
              <a:rPr lang="en-US" sz="1200" dirty="0"/>
              <a:t>= 1,200, 000 (1.2 million) unduplicated persons</a:t>
            </a:r>
          </a:p>
          <a:p>
            <a:pPr>
              <a:lnSpc>
                <a:spcPct val="80000"/>
              </a:lnSpc>
            </a:pPr>
            <a:r>
              <a:rPr lang="en-US" sz="1200" dirty="0"/>
              <a:t>8) Commercial Television / - multiple broadcast and news segments, teasers, promotional PSAs, partial coverage of program</a:t>
            </a:r>
          </a:p>
          <a:p>
            <a:pPr>
              <a:lnSpc>
                <a:spcPct val="80000"/>
              </a:lnSpc>
            </a:pPr>
            <a:r>
              <a:rPr lang="en-US" sz="1200" dirty="0"/>
              <a:t>= 10,266,000 (10.27 million) unduplicated persons</a:t>
            </a:r>
          </a:p>
          <a:p>
            <a:pPr>
              <a:lnSpc>
                <a:spcPct val="80000"/>
              </a:lnSpc>
            </a:pPr>
            <a:r>
              <a:rPr lang="en-US" sz="1200" dirty="0"/>
              <a:t>9) Cable Television / - multiple interview segments and showings aired across broadcast outlets and markets, reaching 2,006,000 households</a:t>
            </a:r>
          </a:p>
          <a:p>
            <a:pPr>
              <a:lnSpc>
                <a:spcPct val="80000"/>
              </a:lnSpc>
            </a:pPr>
            <a:r>
              <a:rPr lang="en-US" sz="1200" dirty="0"/>
              <a:t>= 3,018,000 (3.02 million) unduplicated persons</a:t>
            </a:r>
          </a:p>
          <a:p>
            <a:pPr>
              <a:lnSpc>
                <a:spcPct val="80000"/>
              </a:lnSpc>
            </a:pPr>
            <a:r>
              <a:rPr lang="en-US" sz="1200" dirty="0"/>
              <a:t>10) Print Media / - multiple articles, archives, mentions, spots, highlights and ads in newspaper, magazine and journal outlets, postcards, and other literature</a:t>
            </a:r>
          </a:p>
          <a:p>
            <a:pPr>
              <a:lnSpc>
                <a:spcPct val="80000"/>
              </a:lnSpc>
            </a:pPr>
            <a:r>
              <a:rPr lang="en-US" sz="1200" dirty="0"/>
              <a:t>= 1,044,936 (1.04 million) unduplicated persons</a:t>
            </a:r>
          </a:p>
          <a:p>
            <a:pPr>
              <a:lnSpc>
                <a:spcPct val="80000"/>
              </a:lnSpc>
            </a:pPr>
            <a:r>
              <a:rPr lang="en-US" sz="1200" dirty="0"/>
              <a:t>11) Professional Networks and Scholarly Outlets / - multiple conference presentations and exhibits, professional meetings, </a:t>
            </a:r>
            <a:r>
              <a:rPr lang="en-US" sz="1200" dirty="0" err="1"/>
              <a:t>consultantships</a:t>
            </a:r>
            <a:r>
              <a:rPr lang="en-US" sz="1200" dirty="0"/>
              <a:t>, network members, publication subscriptions, purchases and downloads, project associates, editorial board members and advisors, reviewers, and published authors</a:t>
            </a:r>
          </a:p>
          <a:p>
            <a:pPr>
              <a:lnSpc>
                <a:spcPct val="80000"/>
              </a:lnSpc>
            </a:pPr>
            <a:r>
              <a:rPr lang="en-US" sz="1200" dirty="0"/>
              <a:t>= 102,475 unduplicated persons </a:t>
            </a:r>
          </a:p>
          <a:p>
            <a:pPr>
              <a:lnSpc>
                <a:spcPct val="80000"/>
              </a:lnSpc>
            </a:pPr>
            <a:r>
              <a:rPr lang="en-US" sz="1200" dirty="0"/>
              <a:t>12) Social Media and Networks / - multiple internet and web-based technologies, list serves, friends, likes, groups, views, members, visitors, and subscribers</a:t>
            </a:r>
          </a:p>
          <a:p>
            <a:pPr>
              <a:lnSpc>
                <a:spcPct val="80000"/>
              </a:lnSpc>
            </a:pPr>
            <a:r>
              <a:rPr lang="en-US" sz="1200" dirty="0"/>
              <a:t>= 1,500 unduplicated persons</a:t>
            </a:r>
          </a:p>
          <a:p>
            <a:pPr>
              <a:lnSpc>
                <a:spcPct val="80000"/>
              </a:lnSpc>
            </a:pPr>
            <a:r>
              <a:rPr lang="en-US" sz="1200" dirty="0"/>
              <a:t>13) LEAD-Affiliate / - meetings, presentations and expos, special and co-sponsored events and conferences, webcasts, forums, and web-event watch parties</a:t>
            </a:r>
          </a:p>
          <a:p>
            <a:pPr>
              <a:lnSpc>
                <a:spcPct val="80000"/>
              </a:lnSpc>
            </a:pPr>
            <a:r>
              <a:rPr lang="en-US" sz="1200" dirty="0"/>
              <a:t>= 4,000 unduplicated persons</a:t>
            </a:r>
            <a:br>
              <a:rPr lang="en-US" sz="1200" dirty="0"/>
            </a:br>
            <a:endParaRPr lang="en-US" sz="1200" b="1" dirty="0"/>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914400" y="152400"/>
            <a:ext cx="7162800" cy="628650"/>
          </a:xfrm>
        </p:spPr>
        <p:txBody>
          <a:bodyPr/>
          <a:lstStyle/>
          <a:p>
            <a:pPr algn="ctr"/>
            <a:r>
              <a:rPr lang="en-US" sz="3600" b="1"/>
              <a:t>LEAD Tasks, Themes &amp; Items</a:t>
            </a:r>
          </a:p>
        </p:txBody>
      </p:sp>
      <p:sp>
        <p:nvSpPr>
          <p:cNvPr id="38915" name="Rectangle 3"/>
          <p:cNvSpPr>
            <a:spLocks noGrp="1"/>
          </p:cNvSpPr>
          <p:nvPr>
            <p:ph type="body" idx="1"/>
          </p:nvPr>
        </p:nvSpPr>
        <p:spPr>
          <a:xfrm>
            <a:off x="304800" y="914400"/>
            <a:ext cx="8534400" cy="5638800"/>
          </a:xfrm>
        </p:spPr>
        <p:txBody>
          <a:bodyPr/>
          <a:lstStyle/>
          <a:p>
            <a:pPr>
              <a:lnSpc>
                <a:spcPct val="80000"/>
              </a:lnSpc>
            </a:pPr>
            <a:r>
              <a:rPr lang="en-US" sz="1200" dirty="0"/>
              <a:t>1) Learn the traits, backgrounds, cultural histories, and diversity of- and among Latino groups.</a:t>
            </a:r>
            <a:br>
              <a:rPr lang="en-US" sz="1200" dirty="0"/>
            </a:br>
            <a:br>
              <a:rPr lang="en-US" sz="1200" dirty="0"/>
            </a:br>
            <a:r>
              <a:rPr lang="en-US" sz="1200" dirty="0"/>
              <a:t>2) Build teacher and counselor education programs which have an explicit student-home culture component so educators be not only sympathetic but appreciative and sensitive of students' backgrounds; and willing to structure the schooling experiences to be compatible with students.</a:t>
            </a:r>
            <a:br>
              <a:rPr lang="en-US" sz="1200" dirty="0"/>
            </a:br>
            <a:br>
              <a:rPr lang="en-US" sz="1200" dirty="0"/>
            </a:br>
            <a:r>
              <a:rPr lang="en-US" sz="1200" dirty="0"/>
              <a:t>3) Create qualified teachers that have specialized knowledge and skills in language acquisition, </a:t>
            </a:r>
            <a:r>
              <a:rPr lang="en-US" sz="1200" dirty="0" err="1"/>
              <a:t>biliteracy</a:t>
            </a:r>
            <a:r>
              <a:rPr lang="en-US" sz="1200" dirty="0"/>
              <a:t>, and cross-cultural learning. Build "grow your own" teacher recruitment and education programs, with candidates who have organic linkages to the communities in which they intend to serve.</a:t>
            </a:r>
            <a:br>
              <a:rPr lang="en-US" sz="1200" dirty="0"/>
            </a:br>
            <a:br>
              <a:rPr lang="en-US" sz="1200" dirty="0"/>
            </a:br>
            <a:r>
              <a:rPr lang="en-US" sz="1200" dirty="0"/>
              <a:t>4) Research the social reception received by Latino families and the impact of this on the learning of children. </a:t>
            </a:r>
            <a:br>
              <a:rPr lang="en-US" sz="1200" dirty="0"/>
            </a:br>
            <a:br>
              <a:rPr lang="en-US" sz="1200" dirty="0"/>
            </a:br>
            <a:r>
              <a:rPr lang="en-US" sz="1200" dirty="0"/>
              <a:t>5) Combat the deficit views of Latinos; incorporate students' language, culture, and experiential knowledge into schools; </a:t>
            </a:r>
            <a:r>
              <a:rPr lang="en-US" sz="1200" dirty="0" err="1"/>
              <a:t>acknowldege</a:t>
            </a:r>
            <a:r>
              <a:rPr lang="en-US" sz="1200" dirty="0"/>
              <a:t> that an educator's responsibility for providing students with particular academic content knowledge and learning skills should not conflict.</a:t>
            </a:r>
            <a:br>
              <a:rPr lang="en-US" sz="1200" dirty="0"/>
            </a:br>
            <a:br>
              <a:rPr lang="en-US" sz="1200" dirty="0"/>
            </a:br>
            <a:r>
              <a:rPr lang="en-US" sz="1200" dirty="0"/>
              <a:t>6) Create meaningful, trusting, horizontal and reciprocal relationships with Latino parents and extended family.</a:t>
            </a:r>
            <a:br>
              <a:rPr lang="en-US" sz="1200" dirty="0"/>
            </a:br>
            <a:br>
              <a:rPr lang="en-US" sz="1200" dirty="0"/>
            </a:br>
            <a:r>
              <a:rPr lang="en-US" sz="1200" dirty="0"/>
              <a:t>7) Short of a constitutional mandate for schooling at the Federal level, acknowledge that fundamentally, significant educational action is historically conducted at the level of States and our localities; thus, where much of our attentions should remain.</a:t>
            </a:r>
            <a:br>
              <a:rPr lang="en-US" sz="1200" dirty="0"/>
            </a:br>
            <a:br>
              <a:rPr lang="en-US" sz="1200" dirty="0"/>
            </a:br>
            <a:r>
              <a:rPr lang="en-US" sz="1200" dirty="0"/>
              <a:t>8) Draw together many diverse constituencies of vested interest and facilitate the growth or cluster of </a:t>
            </a:r>
            <a:r>
              <a:rPr lang="en-US" sz="1200" dirty="0" err="1"/>
              <a:t>collaboratives</a:t>
            </a:r>
            <a:r>
              <a:rPr lang="en-US" sz="1200" dirty="0"/>
              <a:t> or action zones that work together to meet educational targets for improvement. These include engagement among parents, students, and other concerned citizens into a movement of transnational proportions that will enable our voices to be heard in the public policy arena. These in turn foster creative learning and collaborative leadership projects among and within the action zones.</a:t>
            </a:r>
            <a:br>
              <a:rPr lang="en-US" sz="1200" dirty="0"/>
            </a:br>
            <a:br>
              <a:rPr lang="en-US" sz="1200" dirty="0"/>
            </a:br>
            <a:r>
              <a:rPr lang="en-US" sz="1200" dirty="0"/>
              <a:t>9) Maintain a basic ethos motivated by research, policy analysis and advocacy, education and community action. Foster the practice of research-based teaching and learning, and resist cooptation by political rhetoric, political parties, or unfunded governmental mandates.</a:t>
            </a:r>
            <a:br>
              <a:rPr lang="en-US" sz="1200" dirty="0"/>
            </a:br>
            <a:r>
              <a:rPr lang="en-US" sz="1200" dirty="0"/>
              <a:t>10) Acknowledge that partnership-building is an action-based strategy, and that no responsible change comes without the public pressure that requires it.</a:t>
            </a:r>
            <a:br>
              <a:rPr lang="en-US" sz="1200" dirty="0"/>
            </a:br>
            <a:br>
              <a:rPr lang="en-US" sz="1200" dirty="0"/>
            </a:br>
            <a:r>
              <a:rPr lang="en-US" sz="1200" dirty="0"/>
              <a:t>11) Help empower Latino families with information and resources to succeed in the education system, thus fostering a strong culture in academic achievement and college aspiration.</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381000" y="304800"/>
            <a:ext cx="8229600" cy="1047750"/>
          </a:xfrm>
        </p:spPr>
        <p:txBody>
          <a:bodyPr/>
          <a:lstStyle/>
          <a:p>
            <a:pPr algn="ctr"/>
            <a:r>
              <a:rPr lang="en-US" sz="4000" b="1"/>
              <a:t>CA Assembly Concurrent </a:t>
            </a:r>
            <a:br>
              <a:rPr lang="en-US" sz="4000" b="1"/>
            </a:br>
            <a:r>
              <a:rPr lang="en-US" sz="4000" b="1"/>
              <a:t>Resolution No. 137</a:t>
            </a:r>
            <a:r>
              <a:rPr lang="en-US" sz="4600" b="1"/>
              <a:t> </a:t>
            </a:r>
          </a:p>
        </p:txBody>
      </p:sp>
      <p:sp>
        <p:nvSpPr>
          <p:cNvPr id="36867" name="Rectangle 3"/>
          <p:cNvSpPr>
            <a:spLocks noGrp="1"/>
          </p:cNvSpPr>
          <p:nvPr>
            <p:ph type="body" idx="1"/>
          </p:nvPr>
        </p:nvSpPr>
        <p:spPr>
          <a:xfrm>
            <a:off x="381000" y="2514600"/>
            <a:ext cx="8229600" cy="4343400"/>
          </a:xfrm>
        </p:spPr>
        <p:txBody>
          <a:bodyPr/>
          <a:lstStyle/>
          <a:p>
            <a:pPr>
              <a:lnSpc>
                <a:spcPct val="80000"/>
              </a:lnSpc>
            </a:pPr>
            <a:r>
              <a:rPr lang="en-US" sz="1200"/>
              <a:t>RESOLUTION CHAPTER 90</a:t>
            </a:r>
          </a:p>
          <a:p>
            <a:pPr>
              <a:lnSpc>
                <a:spcPct val="80000"/>
              </a:lnSpc>
            </a:pPr>
            <a:r>
              <a:rPr lang="en-US" sz="1200"/>
              <a:t>Assembly Concurrent Resolution No. 137—Relative to Latino Education and Advocacy Week.  [Filed with Secretary of State August 17, 2010.]</a:t>
            </a:r>
          </a:p>
          <a:p>
            <a:pPr>
              <a:lnSpc>
                <a:spcPct val="80000"/>
              </a:lnSpc>
            </a:pPr>
            <a:r>
              <a:rPr lang="en-US" sz="1200"/>
              <a:t>LEGISLATIVE COUNSEL’S DIGEST</a:t>
            </a:r>
          </a:p>
          <a:p>
            <a:pPr>
              <a:lnSpc>
                <a:spcPct val="80000"/>
              </a:lnSpc>
            </a:pPr>
            <a:r>
              <a:rPr lang="en-US" sz="1200"/>
              <a:t>ACR 137, Carter. Latino Education and Advocacy Week.</a:t>
            </a:r>
          </a:p>
          <a:p>
            <a:pPr>
              <a:lnSpc>
                <a:spcPct val="80000"/>
              </a:lnSpc>
            </a:pPr>
            <a:r>
              <a:rPr lang="en-US" sz="1200"/>
              <a:t>This measure would declare the last week of March every year as a statewide week of advocacy for Latino education.</a:t>
            </a:r>
          </a:p>
          <a:p>
            <a:pPr>
              <a:lnSpc>
                <a:spcPct val="80000"/>
              </a:lnSpc>
            </a:pPr>
            <a:r>
              <a:rPr lang="en-US" sz="1200"/>
              <a:t>WHEREAS, The strength of the California education system and its place in a competitive global economy will depend largely on future educational outcomes among Latino students; and</a:t>
            </a:r>
          </a:p>
          <a:p>
            <a:pPr>
              <a:lnSpc>
                <a:spcPct val="80000"/>
              </a:lnSpc>
            </a:pPr>
            <a:r>
              <a:rPr lang="en-US" sz="1200"/>
              <a:t>WHEREAS, Latinos emerged as the largest minority group in the United States in the new millennium; and</a:t>
            </a:r>
          </a:p>
          <a:p>
            <a:pPr>
              <a:lnSpc>
                <a:spcPct val="80000"/>
              </a:lnSpc>
            </a:pPr>
            <a:r>
              <a:rPr lang="en-US" sz="1200"/>
              <a:t>WHEREAS, Statistically, since 1998, Latino children have become the largest minority student demographic in United States public schools; and</a:t>
            </a:r>
          </a:p>
          <a:p>
            <a:pPr>
              <a:lnSpc>
                <a:spcPct val="80000"/>
              </a:lnSpc>
            </a:pPr>
            <a:r>
              <a:rPr lang="en-US" sz="1200"/>
              <a:t>WHEREAS, Both Latino students and teachers have a high mobility rate, are located in racially segregated communities with high poverty rates, and attend schools with fewer resources, staffing, and programs; and</a:t>
            </a:r>
          </a:p>
          <a:p>
            <a:pPr>
              <a:lnSpc>
                <a:spcPct val="80000"/>
              </a:lnSpc>
            </a:pPr>
            <a:r>
              <a:rPr lang="en-US" sz="1200"/>
              <a:t>WHEREAS, Latino students have among the highest dropout rate, score among the lowest on achievement tests, and have low college enrollment rates; and</a:t>
            </a:r>
          </a:p>
          <a:p>
            <a:pPr>
              <a:lnSpc>
                <a:spcPct val="80000"/>
              </a:lnSpc>
            </a:pPr>
            <a:r>
              <a:rPr lang="en-US" sz="1200"/>
              <a:t>WHEREAS, One-half of all Latino students currently fail to graduate high school, and have had little progress in increasing college graduation rates over the last few decades; and</a:t>
            </a:r>
          </a:p>
          <a:p>
            <a:pPr>
              <a:lnSpc>
                <a:spcPct val="80000"/>
              </a:lnSpc>
            </a:pPr>
            <a:r>
              <a:rPr lang="en-US" sz="1200"/>
              <a:t>WHEREAS, Latino students represent an opportunity to increase diversity, strengthen the tax, labor, consumption, and investment pool, and increase ties with Mexico and Latin America; and</a:t>
            </a:r>
          </a:p>
          <a:p>
            <a:pPr>
              <a:lnSpc>
                <a:spcPct val="80000"/>
              </a:lnSpc>
            </a:pPr>
            <a:r>
              <a:rPr lang="en-US" sz="1200"/>
              <a:t>WHEREAS, Beginning March 29, 2010, California State University, San Bernardino, College of Education will host its inaugural Latino Education and Advocacy Week summit; now, therefore, be it</a:t>
            </a:r>
          </a:p>
          <a:p>
            <a:pPr>
              <a:lnSpc>
                <a:spcPct val="80000"/>
              </a:lnSpc>
            </a:pPr>
            <a:r>
              <a:rPr lang="en-US" sz="1200"/>
              <a:t>Resolved by the Assembly of the State of California, the Senate thereof concurring, That every year the last week of March is hereby declared as a statewide week of advocacy for Latino education; and be it further</a:t>
            </a:r>
          </a:p>
          <a:p>
            <a:pPr>
              <a:lnSpc>
                <a:spcPct val="80000"/>
              </a:lnSpc>
            </a:pPr>
            <a:r>
              <a:rPr lang="en-US" sz="1200"/>
              <a:t>Resolved, That the Chief Clerk of the Assembly transmit copies of this resolution to the author for appropriate distribution.</a:t>
            </a:r>
            <a:endParaRPr lang="en-US" sz="1600"/>
          </a:p>
          <a:p>
            <a:pPr>
              <a:lnSpc>
                <a:spcPct val="80000"/>
              </a:lnSpc>
            </a:pPr>
            <a:br>
              <a:rPr lang="en-US" sz="900"/>
            </a:br>
            <a:br>
              <a:rPr lang="en-US" sz="900"/>
            </a:br>
            <a:endParaRPr lang="en-US" sz="900"/>
          </a:p>
        </p:txBody>
      </p:sp>
      <p:pic>
        <p:nvPicPr>
          <p:cNvPr id="36869" name="Picture 5" descr="Assembly Concurrent Resolution - ACR - 137"/>
          <p:cNvPicPr>
            <a:picLocks noChangeAspect="1" noChangeArrowheads="1"/>
          </p:cNvPicPr>
          <p:nvPr/>
        </p:nvPicPr>
        <p:blipFill>
          <a:blip r:embed="rId2"/>
          <a:srcRect/>
          <a:stretch>
            <a:fillRect/>
          </a:stretch>
        </p:blipFill>
        <p:spPr bwMode="auto">
          <a:xfrm>
            <a:off x="1828800" y="1295400"/>
            <a:ext cx="5238750" cy="1076325"/>
          </a:xfrm>
          <a:prstGeom prst="rect">
            <a:avLst/>
          </a:prstGeom>
          <a:noFill/>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pPr algn="ctr" fontAlgn="auto">
              <a:spcAft>
                <a:spcPts val="0"/>
              </a:spcAft>
              <a:defRPr/>
            </a:pPr>
            <a:r>
              <a:rPr lang="en-US" b="1" dirty="0"/>
              <a:t>La Feria Educativa</a:t>
            </a:r>
            <a:br>
              <a:rPr lang="en-US" b="1" dirty="0"/>
            </a:br>
            <a:r>
              <a:rPr lang="en-US" b="1" dirty="0"/>
              <a:t>College &amp; Career Fair</a:t>
            </a:r>
          </a:p>
        </p:txBody>
      </p:sp>
      <p:sp>
        <p:nvSpPr>
          <p:cNvPr id="17410" name="Content Placeholder 2"/>
          <p:cNvSpPr>
            <a:spLocks noGrp="1"/>
          </p:cNvSpPr>
          <p:nvPr>
            <p:ph idx="1"/>
          </p:nvPr>
        </p:nvSpPr>
        <p:spPr>
          <a:xfrm>
            <a:off x="228600" y="1676400"/>
            <a:ext cx="5410200" cy="4267200"/>
          </a:xfrm>
        </p:spPr>
        <p:txBody>
          <a:bodyPr/>
          <a:lstStyle/>
          <a:p>
            <a:r>
              <a:rPr lang="en-US" sz="1500" dirty="0"/>
              <a:t>Community Forums &amp; Workshops (bilingual)</a:t>
            </a:r>
          </a:p>
          <a:p>
            <a:pPr lvl="1"/>
            <a:r>
              <a:rPr lang="en-US" sz="1500" dirty="0"/>
              <a:t>Financial Aid Workshops/Cash for College</a:t>
            </a:r>
          </a:p>
          <a:p>
            <a:pPr lvl="1"/>
            <a:r>
              <a:rPr lang="en-US" sz="1500" dirty="0" err="1"/>
              <a:t>Novelas</a:t>
            </a:r>
            <a:r>
              <a:rPr lang="en-US" sz="1500" dirty="0"/>
              <a:t> </a:t>
            </a:r>
            <a:r>
              <a:rPr lang="en-US" sz="1500" dirty="0" err="1"/>
              <a:t>Educativas</a:t>
            </a:r>
            <a:endParaRPr lang="en-US" sz="1500" dirty="0"/>
          </a:p>
          <a:p>
            <a:pPr lvl="1"/>
            <a:r>
              <a:rPr lang="en-US" sz="1500" dirty="0"/>
              <a:t>Immigration: Dream Act &amp; California AB-540</a:t>
            </a:r>
          </a:p>
          <a:p>
            <a:pPr lvl="1"/>
            <a:r>
              <a:rPr lang="en-US" sz="1500" dirty="0"/>
              <a:t>College Access</a:t>
            </a:r>
          </a:p>
          <a:p>
            <a:pPr lvl="1"/>
            <a:r>
              <a:rPr lang="en-US" sz="1500" dirty="0"/>
              <a:t>Life Preparation &amp; Career Exploration in STEM</a:t>
            </a:r>
          </a:p>
          <a:p>
            <a:pPr lvl="1"/>
            <a:r>
              <a:rPr lang="en-US" sz="1500" dirty="0"/>
              <a:t>Parental Engagement &amp; Involvement</a:t>
            </a:r>
          </a:p>
          <a:p>
            <a:pPr lvl="1"/>
            <a:r>
              <a:rPr lang="en-US" sz="1500" dirty="0"/>
              <a:t>Drop-Out Prevention &amp; Enrichment Programs	</a:t>
            </a:r>
          </a:p>
          <a:p>
            <a:r>
              <a:rPr lang="en-US" sz="1500" dirty="0" err="1"/>
              <a:t>Telemundo</a:t>
            </a:r>
            <a:r>
              <a:rPr lang="en-US" sz="1500" dirty="0"/>
              <a:t> Television Taping &amp; Broadcast</a:t>
            </a:r>
          </a:p>
          <a:p>
            <a:r>
              <a:rPr lang="en-US" sz="1500" dirty="0"/>
              <a:t>Educational Expo</a:t>
            </a:r>
          </a:p>
          <a:p>
            <a:pPr lvl="1"/>
            <a:r>
              <a:rPr lang="en-US" sz="1500" dirty="0"/>
              <a:t>Carnival, Exhibits &amp; Vendors</a:t>
            </a:r>
          </a:p>
        </p:txBody>
      </p:sp>
      <p:pic>
        <p:nvPicPr>
          <p:cNvPr id="1026" name="Picture 2"/>
          <p:cNvPicPr>
            <a:picLocks noChangeAspect="1" noChangeArrowheads="1"/>
          </p:cNvPicPr>
          <p:nvPr/>
        </p:nvPicPr>
        <p:blipFill>
          <a:blip r:embed="rId2"/>
          <a:srcRect/>
          <a:stretch>
            <a:fillRect/>
          </a:stretch>
        </p:blipFill>
        <p:spPr bwMode="auto">
          <a:xfrm>
            <a:off x="7118349" y="1332941"/>
            <a:ext cx="1774825" cy="311308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2729652" y="5272325"/>
            <a:ext cx="1733550" cy="12573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5149534" y="3764756"/>
            <a:ext cx="1736725" cy="115728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3596427" y="4343400"/>
            <a:ext cx="1069010" cy="61436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5560696" y="2590800"/>
            <a:ext cx="914400" cy="914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5010150" y="5272325"/>
            <a:ext cx="1809750" cy="125730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0150" y="1371600"/>
            <a:ext cx="1688471" cy="97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12817" y="4831444"/>
            <a:ext cx="1752599"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4900183"/>
            <a:ext cx="2181679" cy="1629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a:r>
              <a:rPr lang="en-US" sz="4600" b="1"/>
              <a:t>LEAD Inland Empire Regional Collaborative</a:t>
            </a:r>
            <a:endParaRPr lang="en-US" sz="4500" b="1"/>
          </a:p>
        </p:txBody>
      </p:sp>
      <p:sp>
        <p:nvSpPr>
          <p:cNvPr id="20482" name="Content Placeholder 2"/>
          <p:cNvSpPr>
            <a:spLocks noGrp="1"/>
          </p:cNvSpPr>
          <p:nvPr>
            <p:ph sz="half" idx="1"/>
          </p:nvPr>
        </p:nvSpPr>
        <p:spPr>
          <a:xfrm>
            <a:off x="228600" y="1295400"/>
            <a:ext cx="8610600" cy="5562600"/>
          </a:xfrm>
        </p:spPr>
        <p:txBody>
          <a:bodyPr/>
          <a:lstStyle/>
          <a:p>
            <a:r>
              <a:rPr lang="en-US" sz="2200"/>
              <a:t> The </a:t>
            </a:r>
            <a:r>
              <a:rPr lang="en-US" sz="2200" b="1"/>
              <a:t>LEAD Education Projects</a:t>
            </a:r>
            <a:r>
              <a:rPr lang="en-US" sz="2200"/>
              <a:t> will serve to coordinate and facilitate the development of a regional affiliate network.</a:t>
            </a:r>
          </a:p>
          <a:p>
            <a:endParaRPr lang="en-US" sz="2200"/>
          </a:p>
          <a:p>
            <a:r>
              <a:rPr lang="en-US" sz="2200" b="1" i="1"/>
              <a:t>Advantages &amp; Opportunities of a “Committee of One”</a:t>
            </a:r>
            <a:endParaRPr lang="en-US" sz="2200"/>
          </a:p>
          <a:p>
            <a:r>
              <a:rPr lang="en-US" sz="1600"/>
              <a:t>Strategic alignment across the IE region</a:t>
            </a:r>
          </a:p>
          <a:p>
            <a:r>
              <a:rPr lang="en-US" sz="1600"/>
              <a:t>Relationship-building across affiliates </a:t>
            </a:r>
          </a:p>
          <a:p>
            <a:r>
              <a:rPr lang="en-US" sz="1600"/>
              <a:t>Leverage resources collectively, as a group </a:t>
            </a:r>
          </a:p>
          <a:p>
            <a:r>
              <a:rPr lang="en-US" sz="1600"/>
              <a:t>Pool our knowledge &amp; expertise </a:t>
            </a:r>
          </a:p>
          <a:p>
            <a:r>
              <a:rPr lang="en-US" sz="1600"/>
              <a:t>Capacity-building across institutions, agencies, and groups </a:t>
            </a:r>
          </a:p>
          <a:p>
            <a:r>
              <a:rPr lang="en-US" sz="1600"/>
              <a:t>Brand enhancement of the network </a:t>
            </a:r>
          </a:p>
          <a:p>
            <a:r>
              <a:rPr lang="en-US" sz="1600"/>
              <a:t>Rank and prioritize the most pressing regional issues</a:t>
            </a:r>
          </a:p>
          <a:p>
            <a:r>
              <a:rPr lang="en-US" sz="1600"/>
              <a:t>Deliberate and decide on which of those issues we can agree to work on, and hone, collaboratively</a:t>
            </a:r>
          </a:p>
          <a:p>
            <a:r>
              <a:rPr lang="en-US" sz="1600"/>
              <a:t>Provide solutions specific and explicit to the IE (move away from the generic “one size fits all”)</a:t>
            </a:r>
            <a:r>
              <a:rPr lang="en-US" sz="2200"/>
              <a:t> </a:t>
            </a:r>
          </a:p>
          <a:p>
            <a:r>
              <a:rPr lang="en-US" sz="1600"/>
              <a:t>Bring small successful models “up to scale”, therefore magnifying the positive effects</a:t>
            </a:r>
          </a:p>
          <a:p>
            <a:r>
              <a:rPr lang="en-US" sz="1600"/>
              <a:t>“Giving priorities” (the affiliate network acts as a broker and/or external evaluator, advising philanthropists, donors and funding agencies)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08E1-2495-691A-07AB-72C7BAC53C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0F00185-4192-BFCD-6846-E26120533026}"/>
              </a:ext>
            </a:extLst>
          </p:cNvPr>
          <p:cNvSpPr txBox="1"/>
          <p:nvPr/>
        </p:nvSpPr>
        <p:spPr>
          <a:xfrm>
            <a:off x="609600" y="1066800"/>
            <a:ext cx="8229600" cy="4955203"/>
          </a:xfrm>
          <a:prstGeom prst="rect">
            <a:avLst/>
          </a:prstGeom>
          <a:noFill/>
        </p:spPr>
        <p:txBody>
          <a:bodyPr wrap="square">
            <a:spAutoFit/>
          </a:bodyPr>
          <a:lstStyle/>
          <a:p>
            <a:r>
              <a:rPr lang="en-US" sz="2800" b="1" i="0" dirty="0">
                <a:solidFill>
                  <a:srgbClr val="001D35"/>
                </a:solidFill>
                <a:effectLst/>
                <a:latin typeface="Google Sans"/>
              </a:rPr>
              <a:t>Chicano/Latino education equity and advocacy </a:t>
            </a:r>
            <a:r>
              <a:rPr lang="en-US" sz="2400" b="0" i="0" dirty="0">
                <a:solidFill>
                  <a:srgbClr val="001D35"/>
                </a:solidFill>
                <a:effectLst/>
                <a:latin typeface="Google Sans"/>
              </a:rPr>
              <a:t>focuses on addressing systemic barriers and promoting equitable educational opportunities for Latino students. </a:t>
            </a:r>
          </a:p>
          <a:p>
            <a:endParaRPr lang="en-US" sz="2400" dirty="0">
              <a:solidFill>
                <a:srgbClr val="001D35"/>
              </a:solidFill>
              <a:latin typeface="Google Sans"/>
            </a:endParaRPr>
          </a:p>
          <a:p>
            <a:r>
              <a:rPr lang="en-US" sz="2400" b="0" i="0" dirty="0">
                <a:solidFill>
                  <a:srgbClr val="001D35"/>
                </a:solidFill>
                <a:effectLst/>
                <a:latin typeface="Google Sans"/>
              </a:rPr>
              <a:t>This involves advocating for policies and practices that ensure access to high-quality education, culturally relevant curriculum, and support services from early childhood through higher education. </a:t>
            </a:r>
          </a:p>
          <a:p>
            <a:endParaRPr lang="en-US" sz="2400" dirty="0">
              <a:solidFill>
                <a:srgbClr val="001D35"/>
              </a:solidFill>
              <a:latin typeface="Google Sans"/>
            </a:endParaRPr>
          </a:p>
          <a:p>
            <a:r>
              <a:rPr lang="en-US" sz="2400" b="0" i="0" dirty="0">
                <a:solidFill>
                  <a:srgbClr val="001D35"/>
                </a:solidFill>
                <a:effectLst/>
                <a:latin typeface="Google Sans"/>
              </a:rPr>
              <a:t>Organizations and advocates work to dismantle discriminatory practices, increase Latino representation in the education workforce, and empower Latino communities to participate fully in the educational process. </a:t>
            </a:r>
            <a:endParaRPr lang="en-US" sz="2400" dirty="0"/>
          </a:p>
        </p:txBody>
      </p:sp>
    </p:spTree>
    <p:extLst>
      <p:ext uri="{BB962C8B-B14F-4D97-AF65-F5344CB8AC3E}">
        <p14:creationId xmlns:p14="http://schemas.microsoft.com/office/powerpoint/2010/main" val="418956767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762000"/>
          </a:xfrm>
        </p:spPr>
        <p:txBody>
          <a:bodyPr>
            <a:normAutofit fontScale="90000"/>
          </a:bodyPr>
          <a:lstStyle/>
          <a:p>
            <a:pPr algn="ctr"/>
            <a:r>
              <a:rPr lang="en-US" b="1"/>
              <a:t>LEAD Inland Empire Regional Collaborative</a:t>
            </a:r>
            <a:endParaRPr lang="en-US" sz="4900" b="1"/>
          </a:p>
        </p:txBody>
      </p:sp>
      <p:sp>
        <p:nvSpPr>
          <p:cNvPr id="31747" name="Content Placeholder 2"/>
          <p:cNvSpPr>
            <a:spLocks noGrp="1"/>
          </p:cNvSpPr>
          <p:nvPr>
            <p:ph sz="half" idx="4294967295"/>
          </p:nvPr>
        </p:nvSpPr>
        <p:spPr>
          <a:xfrm>
            <a:off x="457200" y="1828800"/>
            <a:ext cx="8204200" cy="1295400"/>
          </a:xfrm>
        </p:spPr>
        <p:txBody>
          <a:bodyPr/>
          <a:lstStyle/>
          <a:p>
            <a:r>
              <a:rPr lang="en-US" sz="2200"/>
              <a:t>The INLAND EMPIRE Regional Affiliate Network must demonstrate the following characteristics:</a:t>
            </a:r>
          </a:p>
          <a:p>
            <a:pPr algn="ctr"/>
            <a:r>
              <a:rPr lang="en-US" sz="2200"/>
              <a:t> </a:t>
            </a:r>
          </a:p>
        </p:txBody>
      </p:sp>
      <p:pic>
        <p:nvPicPr>
          <p:cNvPr id="31749" name="Picture 5" descr="Collaboration, Cooperation, Coordination, Cohesiveness"/>
          <p:cNvPicPr>
            <a:picLocks noChangeAspect="1" noChangeArrowheads="1"/>
          </p:cNvPicPr>
          <p:nvPr/>
        </p:nvPicPr>
        <p:blipFill>
          <a:blip r:embed="rId2"/>
          <a:srcRect/>
          <a:stretch>
            <a:fillRect/>
          </a:stretch>
        </p:blipFill>
        <p:spPr bwMode="auto">
          <a:xfrm>
            <a:off x="2895600" y="2578100"/>
            <a:ext cx="3200400" cy="3073400"/>
          </a:xfrm>
          <a:prstGeom prst="rect">
            <a:avLst/>
          </a:prstGeom>
          <a:noFill/>
        </p:spPr>
      </p:pic>
      <p:pic>
        <p:nvPicPr>
          <p:cNvPr id="31751" name="Picture 7" descr="LEAD Regional Network"/>
          <p:cNvPicPr>
            <a:picLocks noChangeAspect="1" noChangeArrowheads="1"/>
          </p:cNvPicPr>
          <p:nvPr/>
        </p:nvPicPr>
        <p:blipFill>
          <a:blip r:embed="rId3"/>
          <a:srcRect/>
          <a:stretch>
            <a:fillRect/>
          </a:stretch>
        </p:blipFill>
        <p:spPr bwMode="auto">
          <a:xfrm>
            <a:off x="2133600" y="5562600"/>
            <a:ext cx="5238750" cy="1076325"/>
          </a:xfrm>
          <a:prstGeom prst="rect">
            <a:avLst/>
          </a:prstGeom>
          <a:noFill/>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381000" y="2057400"/>
            <a:ext cx="8229600" cy="3810000"/>
          </a:xfrm>
        </p:spPr>
        <p:txBody>
          <a:bodyPr/>
          <a:lstStyle/>
          <a:p>
            <a:pPr>
              <a:lnSpc>
                <a:spcPct val="80000"/>
              </a:lnSpc>
            </a:pPr>
            <a:r>
              <a:rPr lang="en-US" sz="1700" b="1" dirty="0"/>
              <a:t>LEAD is the regional coordinating organization for Cash for College and in the last three years we have assisted more than </a:t>
            </a:r>
            <a:r>
              <a:rPr lang="en-US" sz="2400" b="1" dirty="0"/>
              <a:t>11,000 families</a:t>
            </a:r>
            <a:r>
              <a:rPr lang="en-US" sz="1700" b="1" dirty="0"/>
              <a:t> in the Inland Empire to complete their FAFSA financial aid application. Our initiative brought in more than </a:t>
            </a:r>
            <a:r>
              <a:rPr lang="en-US" sz="2400" b="1" dirty="0"/>
              <a:t>$56 million dollars</a:t>
            </a:r>
            <a:r>
              <a:rPr lang="en-US" sz="1700" b="1" dirty="0"/>
              <a:t> to our region in what may had been otherwise unclaimed financial aid monies!</a:t>
            </a:r>
          </a:p>
          <a:p>
            <a:pPr>
              <a:lnSpc>
                <a:spcPct val="80000"/>
              </a:lnSpc>
            </a:pPr>
            <a:endParaRPr lang="en-US" sz="1700" b="1" dirty="0"/>
          </a:p>
          <a:p>
            <a:pPr>
              <a:lnSpc>
                <a:spcPct val="80000"/>
              </a:lnSpc>
            </a:pPr>
            <a:r>
              <a:rPr lang="en-US" sz="1700" dirty="0"/>
              <a:t>During January and February, students and families can attend FREE Cash for College workshops across the Inland Empire for help to fill out the Free Application for Federal Student Aid (FAFSA) and Cal Grant GPA Verification Form required for Cal Grants. </a:t>
            </a:r>
          </a:p>
          <a:p>
            <a:pPr>
              <a:lnSpc>
                <a:spcPct val="80000"/>
              </a:lnSpc>
            </a:pPr>
            <a:endParaRPr lang="en-US" sz="1700" b="1" dirty="0"/>
          </a:p>
          <a:p>
            <a:pPr>
              <a:lnSpc>
                <a:spcPct val="80000"/>
              </a:lnSpc>
            </a:pPr>
            <a:r>
              <a:rPr lang="en-US" sz="1700" b="1" dirty="0"/>
              <a:t>CASH IN ON A $1,000 SCHOLARSHIP!</a:t>
            </a:r>
            <a:br>
              <a:rPr lang="en-US" sz="1700" dirty="0"/>
            </a:br>
            <a:r>
              <a:rPr lang="en-US" sz="1700" dirty="0"/>
              <a:t>High school seniors — attend a Cash for College workshop, complete an exit survey, apply for a Cal Grant by the March 2 deadline, and you could qualify for an extra $1,000 incentive scholarship! Students eligible for instate tuition assistance (AB 540) may also qualify for the incentive scholarship.</a:t>
            </a:r>
          </a:p>
        </p:txBody>
      </p:sp>
      <p:pic>
        <p:nvPicPr>
          <p:cNvPr id="39941" name="Picture 5" descr="Cash for College"/>
          <p:cNvPicPr>
            <a:picLocks noChangeAspect="1" noChangeArrowheads="1"/>
          </p:cNvPicPr>
          <p:nvPr/>
        </p:nvPicPr>
        <p:blipFill>
          <a:blip r:embed="rId2"/>
          <a:srcRect/>
          <a:stretch>
            <a:fillRect/>
          </a:stretch>
        </p:blipFill>
        <p:spPr bwMode="auto">
          <a:xfrm>
            <a:off x="2590800" y="304800"/>
            <a:ext cx="3714750" cy="1146175"/>
          </a:xfrm>
          <a:prstGeom prst="rect">
            <a:avLst/>
          </a:prstGeom>
          <a:noFill/>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95" y="685800"/>
            <a:ext cx="8305800" cy="2819400"/>
          </a:xfrm>
        </p:spPr>
        <p:txBody>
          <a:bodyPr>
            <a:normAutofit fontScale="90000"/>
          </a:bodyPr>
          <a:lstStyle/>
          <a:p>
            <a:pPr algn="ctr" fontAlgn="auto">
              <a:spcAft>
                <a:spcPts val="0"/>
              </a:spcAft>
              <a:defRPr/>
            </a:pPr>
            <a:r>
              <a:rPr lang="en-US" sz="5300" b="1" dirty="0"/>
              <a:t>“What is the Impact of LEAD activities on </a:t>
            </a:r>
            <a:r>
              <a:rPr lang="en-US" sz="5600" b="1" dirty="0"/>
              <a:t>community outreach and outcomes”.</a:t>
            </a:r>
            <a:br>
              <a:rPr lang="en-US" dirty="0"/>
            </a:br>
            <a:endParaRPr lang="en-US" dirty="0"/>
          </a:p>
        </p:txBody>
      </p:sp>
      <p:pic>
        <p:nvPicPr>
          <p:cNvPr id="4098" name="Picture 2" descr="https://encrypted-tbn2.gstatic.com/images?q=tbn:ANd9GcQvPv0hNdxWCO7WMJ58oT-e76UyoA0s7MGIxzXROt3EhbMbU8-r6A"/>
          <p:cNvPicPr>
            <a:picLocks noChangeAspect="1" noChangeArrowheads="1"/>
          </p:cNvPicPr>
          <p:nvPr/>
        </p:nvPicPr>
        <p:blipFill>
          <a:blip r:embed="rId2"/>
          <a:srcRect/>
          <a:stretch>
            <a:fillRect/>
          </a:stretch>
        </p:blipFill>
        <p:spPr bwMode="auto">
          <a:xfrm>
            <a:off x="2986088" y="3609520"/>
            <a:ext cx="3171825" cy="2111375"/>
          </a:xfrm>
          <a:prstGeom prst="rect">
            <a:avLst/>
          </a:prstGeom>
          <a:ln>
            <a:noFill/>
          </a:ln>
          <a:effectLst>
            <a:outerShdw blurRad="292100" dist="139700" dir="2700000" algn="tl" rotWithShape="0">
              <a:srgbClr val="333333">
                <a:alpha val="65000"/>
              </a:srgbClr>
            </a:outerShdw>
          </a:effectLst>
        </p:spPr>
      </p:pic>
      <p:pic>
        <p:nvPicPr>
          <p:cNvPr id="3074" name="Picture 2" descr="https://encrypted-tbn2.gstatic.com/images?q=tbn:ANd9GcRGlNQY29pj8jmWKPE6bRmt5KfuRXRkoZhzlTKlqnfHNs_ZB5n2"/>
          <p:cNvPicPr>
            <a:picLocks noChangeAspect="1" noChangeArrowheads="1"/>
          </p:cNvPicPr>
          <p:nvPr/>
        </p:nvPicPr>
        <p:blipFill>
          <a:blip r:embed="rId3"/>
          <a:srcRect/>
          <a:stretch>
            <a:fillRect/>
          </a:stretch>
        </p:blipFill>
        <p:spPr bwMode="auto">
          <a:xfrm>
            <a:off x="328612" y="2916804"/>
            <a:ext cx="2225675" cy="1481138"/>
          </a:xfrm>
          <a:prstGeom prst="rect">
            <a:avLst/>
          </a:prstGeom>
          <a:ln>
            <a:noFill/>
          </a:ln>
          <a:effectLst>
            <a:outerShdw blurRad="292100" dist="139700" dir="2700000" algn="tl" rotWithShape="0">
              <a:srgbClr val="333333">
                <a:alpha val="65000"/>
              </a:srgbClr>
            </a:outerShdw>
          </a:effectLst>
        </p:spPr>
      </p:pic>
      <p:pic>
        <p:nvPicPr>
          <p:cNvPr id="3076" name="Picture 4" descr="https://encrypted-tbn3.gstatic.com/images?q=tbn:ANd9GcT4ffu3YvHB_roBP3JBf2ZibctbgV2iT3qS-FAfEB6G5QasVD93"/>
          <p:cNvPicPr>
            <a:picLocks noChangeAspect="1" noChangeArrowheads="1"/>
          </p:cNvPicPr>
          <p:nvPr/>
        </p:nvPicPr>
        <p:blipFill>
          <a:blip r:embed="rId4"/>
          <a:srcRect/>
          <a:stretch>
            <a:fillRect/>
          </a:stretch>
        </p:blipFill>
        <p:spPr bwMode="auto">
          <a:xfrm>
            <a:off x="6580188" y="4998923"/>
            <a:ext cx="2254250" cy="1501775"/>
          </a:xfrm>
          <a:prstGeom prst="rect">
            <a:avLst/>
          </a:prstGeom>
          <a:ln>
            <a:noFill/>
          </a:ln>
          <a:effectLst>
            <a:outerShdw blurRad="292100" dist="139700" dir="2700000" algn="tl" rotWithShape="0">
              <a:srgbClr val="333333">
                <a:alpha val="65000"/>
              </a:srgbClr>
            </a:outerShdw>
          </a:effectLst>
        </p:spPr>
      </p:pic>
      <p:pic>
        <p:nvPicPr>
          <p:cNvPr id="3078" name="Picture 6" descr="https://encrypted-tbn1.gstatic.com/images?q=tbn:ANd9GcRdR3PRYJm1I2XEM8GZtk000BFEq-f34bFoBXKZg6P67JrwuIw"/>
          <p:cNvPicPr>
            <a:picLocks noChangeAspect="1" noChangeArrowheads="1"/>
          </p:cNvPicPr>
          <p:nvPr/>
        </p:nvPicPr>
        <p:blipFill>
          <a:blip r:embed="rId5"/>
          <a:srcRect/>
          <a:stretch>
            <a:fillRect/>
          </a:stretch>
        </p:blipFill>
        <p:spPr bwMode="auto">
          <a:xfrm>
            <a:off x="6561138" y="3276600"/>
            <a:ext cx="2252662" cy="15716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328612" y="4619625"/>
            <a:ext cx="2214563" cy="19383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ctr" fontAlgn="auto">
              <a:spcAft>
                <a:spcPts val="0"/>
              </a:spcAft>
              <a:defRPr/>
            </a:pPr>
            <a:r>
              <a:rPr lang="en-US" b="1" dirty="0"/>
              <a:t>Community Outreach</a:t>
            </a:r>
          </a:p>
        </p:txBody>
      </p:sp>
      <p:sp>
        <p:nvSpPr>
          <p:cNvPr id="3" name="Content Placeholder 2"/>
          <p:cNvSpPr>
            <a:spLocks noGrp="1"/>
          </p:cNvSpPr>
          <p:nvPr>
            <p:ph idx="1"/>
          </p:nvPr>
        </p:nvSpPr>
        <p:spPr>
          <a:xfrm>
            <a:off x="250825" y="1235075"/>
            <a:ext cx="8229600" cy="4387850"/>
          </a:xfrm>
        </p:spPr>
        <p:txBody>
          <a:bodyPr>
            <a:normAutofit/>
          </a:bodyPr>
          <a:lstStyle/>
          <a:p>
            <a:pPr marL="274320" indent="-274320" fontAlgn="auto">
              <a:spcAft>
                <a:spcPts val="0"/>
              </a:spcAft>
              <a:buClr>
                <a:schemeClr val="accent3"/>
              </a:buClr>
              <a:buFont typeface="Wingdings 2"/>
              <a:buChar char=""/>
              <a:defRPr/>
            </a:pPr>
            <a:r>
              <a:rPr lang="en-US" dirty="0"/>
              <a:t>School Districts in the region</a:t>
            </a:r>
          </a:p>
          <a:p>
            <a:pPr marL="640080" lvl="1" indent="-246888" fontAlgn="auto">
              <a:spcAft>
                <a:spcPts val="0"/>
              </a:spcAft>
              <a:buFont typeface="Wingdings 2"/>
              <a:buChar char=""/>
              <a:defRPr/>
            </a:pPr>
            <a:r>
              <a:rPr lang="en-US" dirty="0"/>
              <a:t>Teachers</a:t>
            </a:r>
          </a:p>
          <a:p>
            <a:pPr marL="640080" lvl="1" indent="-246888" fontAlgn="auto">
              <a:spcAft>
                <a:spcPts val="0"/>
              </a:spcAft>
              <a:buFont typeface="Wingdings 2"/>
              <a:buChar char=""/>
              <a:defRPr/>
            </a:pPr>
            <a:r>
              <a:rPr lang="en-US" dirty="0"/>
              <a:t>Students</a:t>
            </a:r>
          </a:p>
          <a:p>
            <a:pPr marL="640080" lvl="1" indent="-246888" fontAlgn="auto">
              <a:spcAft>
                <a:spcPts val="0"/>
              </a:spcAft>
              <a:buFont typeface="Wingdings 2"/>
              <a:buChar char=""/>
              <a:defRPr/>
            </a:pPr>
            <a:r>
              <a:rPr lang="en-US" dirty="0"/>
              <a:t>Parents  (PTA’s)</a:t>
            </a:r>
          </a:p>
          <a:p>
            <a:pPr marL="640080" lvl="1" indent="-246888" fontAlgn="auto">
              <a:spcAft>
                <a:spcPts val="0"/>
              </a:spcAft>
              <a:buFont typeface="Wingdings 2"/>
              <a:buChar char=""/>
              <a:defRPr/>
            </a:pPr>
            <a:r>
              <a:rPr lang="en-US" dirty="0"/>
              <a:t>Administrators</a:t>
            </a:r>
          </a:p>
          <a:p>
            <a:pPr marL="640080" lvl="1" indent="-246888" fontAlgn="auto">
              <a:spcAft>
                <a:spcPts val="0"/>
              </a:spcAft>
              <a:buFont typeface="Wingdings 2"/>
              <a:buChar char=""/>
              <a:defRPr/>
            </a:pPr>
            <a:r>
              <a:rPr lang="en-US" dirty="0"/>
              <a:t>Board Members</a:t>
            </a:r>
          </a:p>
          <a:p>
            <a:pPr marL="457200" lvl="1" indent="0" fontAlgn="auto">
              <a:spcAft>
                <a:spcPts val="0"/>
              </a:spcAft>
              <a:buFont typeface="Wingdings 2"/>
              <a:buNone/>
              <a:defRPr/>
            </a:pPr>
            <a:endParaRPr lang="en-US" dirty="0"/>
          </a:p>
        </p:txBody>
      </p:sp>
      <p:pic>
        <p:nvPicPr>
          <p:cNvPr id="5" name="Picture 4"/>
          <p:cNvPicPr>
            <a:picLocks noChangeAspect="1"/>
          </p:cNvPicPr>
          <p:nvPr/>
        </p:nvPicPr>
        <p:blipFill>
          <a:blip r:embed="rId2"/>
          <a:stretch>
            <a:fillRect/>
          </a:stretch>
        </p:blipFill>
        <p:spPr>
          <a:xfrm>
            <a:off x="6634163" y="1066800"/>
            <a:ext cx="2300287" cy="139541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6605588" y="2720975"/>
            <a:ext cx="2359025" cy="368776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4572000" y="1981200"/>
            <a:ext cx="1763713" cy="117475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381000" y="5153025"/>
            <a:ext cx="1219200" cy="1223963"/>
          </a:xfrm>
          <a:prstGeom prst="rect">
            <a:avLst/>
          </a:prstGeom>
          <a:ln>
            <a:noFill/>
          </a:ln>
          <a:effectLst>
            <a:outerShdw blurRad="292100" dist="139700" dir="2700000" algn="tl" rotWithShape="0">
              <a:srgbClr val="333333">
                <a:alpha val="65000"/>
              </a:srgbClr>
            </a:outerShdw>
          </a:effectLst>
        </p:spPr>
      </p:pic>
      <p:pic>
        <p:nvPicPr>
          <p:cNvPr id="5122" name="Picture 2" descr="Riverside Unified School District"/>
          <p:cNvPicPr>
            <a:picLocks noChangeAspect="1" noChangeArrowheads="1"/>
          </p:cNvPicPr>
          <p:nvPr/>
        </p:nvPicPr>
        <p:blipFill>
          <a:blip r:embed="rId6"/>
          <a:srcRect/>
          <a:stretch>
            <a:fillRect/>
          </a:stretch>
        </p:blipFill>
        <p:spPr bwMode="auto">
          <a:xfrm>
            <a:off x="1905000" y="5129213"/>
            <a:ext cx="1247775" cy="1247775"/>
          </a:xfrm>
          <a:prstGeom prst="rect">
            <a:avLst/>
          </a:prstGeom>
          <a:ln>
            <a:noFill/>
          </a:ln>
          <a:effectLst>
            <a:outerShdw blurRad="292100" dist="139700" dir="2700000" algn="tl" rotWithShape="0">
              <a:srgbClr val="333333">
                <a:alpha val="65000"/>
              </a:srgbClr>
            </a:outerShdw>
          </a:effectLst>
        </p:spPr>
      </p:pic>
      <p:pic>
        <p:nvPicPr>
          <p:cNvPr id="5124" name="Picture 4" descr="Education: Tomorrow's Future - San Bernardino County Superintendent of Schools"/>
          <p:cNvPicPr>
            <a:picLocks noChangeAspect="1" noChangeArrowheads="1"/>
          </p:cNvPicPr>
          <p:nvPr/>
        </p:nvPicPr>
        <p:blipFill>
          <a:blip r:embed="rId7"/>
          <a:srcRect/>
          <a:stretch>
            <a:fillRect/>
          </a:stretch>
        </p:blipFill>
        <p:spPr bwMode="auto">
          <a:xfrm>
            <a:off x="3398838" y="5153025"/>
            <a:ext cx="984250" cy="12827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a:stretch>
            <a:fillRect/>
          </a:stretch>
        </p:blipFill>
        <p:spPr>
          <a:xfrm>
            <a:off x="4572000" y="3548063"/>
            <a:ext cx="1731963" cy="15113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9"/>
          <a:stretch>
            <a:fillRect/>
          </a:stretch>
        </p:blipFill>
        <p:spPr>
          <a:xfrm>
            <a:off x="1206500" y="4038600"/>
            <a:ext cx="2644775" cy="73977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stretch>
            <a:fillRect/>
          </a:stretch>
        </p:blipFill>
        <p:spPr>
          <a:xfrm>
            <a:off x="4718050" y="5259388"/>
            <a:ext cx="1611313" cy="1095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ctr" fontAlgn="auto">
              <a:spcAft>
                <a:spcPts val="0"/>
              </a:spcAft>
              <a:defRPr/>
            </a:pPr>
            <a:r>
              <a:rPr lang="en-US" b="1" dirty="0"/>
              <a:t>Community Outreach</a:t>
            </a:r>
          </a:p>
        </p:txBody>
      </p:sp>
      <p:sp>
        <p:nvSpPr>
          <p:cNvPr id="24578" name="Content Placeholder 2"/>
          <p:cNvSpPr>
            <a:spLocks noGrp="1"/>
          </p:cNvSpPr>
          <p:nvPr>
            <p:ph idx="1"/>
          </p:nvPr>
        </p:nvSpPr>
        <p:spPr>
          <a:xfrm>
            <a:off x="457200" y="1219200"/>
            <a:ext cx="8304213" cy="5105400"/>
          </a:xfrm>
        </p:spPr>
        <p:txBody>
          <a:bodyPr/>
          <a:lstStyle/>
          <a:p>
            <a:r>
              <a:rPr lang="en-US"/>
              <a:t>Community Organizations</a:t>
            </a:r>
          </a:p>
          <a:p>
            <a:pPr lvl="1"/>
            <a:r>
              <a:rPr lang="en-US"/>
              <a:t>Activist Organizations &amp; Neighborhood Associations</a:t>
            </a:r>
          </a:p>
          <a:p>
            <a:pPr lvl="1"/>
            <a:r>
              <a:rPr lang="en-US"/>
              <a:t>Foundations</a:t>
            </a:r>
          </a:p>
          <a:p>
            <a:pPr lvl="1"/>
            <a:r>
              <a:rPr lang="en-US"/>
              <a:t>Churches</a:t>
            </a:r>
          </a:p>
          <a:p>
            <a:pPr lvl="1"/>
            <a:endParaRPr lang="en-US"/>
          </a:p>
        </p:txBody>
      </p:sp>
      <p:pic>
        <p:nvPicPr>
          <p:cNvPr id="5" name="Picture 4"/>
          <p:cNvPicPr>
            <a:picLocks noChangeAspect="1"/>
          </p:cNvPicPr>
          <p:nvPr/>
        </p:nvPicPr>
        <p:blipFill>
          <a:blip r:embed="rId2"/>
          <a:stretch>
            <a:fillRect/>
          </a:stretch>
        </p:blipFill>
        <p:spPr>
          <a:xfrm>
            <a:off x="2967038" y="5046663"/>
            <a:ext cx="3209925" cy="14287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800100" y="3227388"/>
            <a:ext cx="1504950" cy="5238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7332663" y="2867025"/>
            <a:ext cx="1295400" cy="1943100"/>
          </a:xfrm>
          <a:prstGeom prst="rect">
            <a:avLst/>
          </a:prstGeom>
          <a:ln>
            <a:noFill/>
          </a:ln>
          <a:effectLst>
            <a:outerShdw blurRad="292100" dist="139700" dir="2700000" algn="tl" rotWithShape="0">
              <a:srgbClr val="333333">
                <a:alpha val="65000"/>
              </a:srgbClr>
            </a:outerShdw>
          </a:effectLst>
        </p:spPr>
      </p:pic>
      <p:pic>
        <p:nvPicPr>
          <p:cNvPr id="1026" name="Picture 2" descr="E:\images\DA2G4383.JPG"/>
          <p:cNvPicPr>
            <a:picLocks noChangeAspect="1" noChangeArrowheads="1"/>
          </p:cNvPicPr>
          <p:nvPr/>
        </p:nvPicPr>
        <p:blipFill>
          <a:blip r:embed="rId5"/>
          <a:srcRect/>
          <a:stretch>
            <a:fillRect/>
          </a:stretch>
        </p:blipFill>
        <p:spPr bwMode="auto">
          <a:xfrm>
            <a:off x="6450013" y="5021263"/>
            <a:ext cx="2178050" cy="145256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stretch>
            <a:fillRect/>
          </a:stretch>
        </p:blipFill>
        <p:spPr>
          <a:xfrm>
            <a:off x="457200" y="5021263"/>
            <a:ext cx="2190750" cy="1458912"/>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4800600" y="3251200"/>
            <a:ext cx="2135188" cy="155892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3041650" y="3435350"/>
            <a:ext cx="1371600" cy="137795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a:stretch>
            <a:fillRect/>
          </a:stretch>
        </p:blipFill>
        <p:spPr>
          <a:xfrm>
            <a:off x="469900" y="3881438"/>
            <a:ext cx="2235200" cy="927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algn="ctr" fontAlgn="auto">
              <a:spcAft>
                <a:spcPts val="0"/>
              </a:spcAft>
              <a:defRPr/>
            </a:pPr>
            <a:r>
              <a:rPr lang="en-US" b="1" dirty="0"/>
              <a:t>Outcomes</a:t>
            </a:r>
          </a:p>
        </p:txBody>
      </p:sp>
      <p:sp>
        <p:nvSpPr>
          <p:cNvPr id="3" name="Content Placeholder 2"/>
          <p:cNvSpPr>
            <a:spLocks noGrp="1"/>
          </p:cNvSpPr>
          <p:nvPr>
            <p:ph idx="1"/>
          </p:nvPr>
        </p:nvSpPr>
        <p:spPr>
          <a:xfrm>
            <a:off x="457200" y="1295400"/>
            <a:ext cx="8229600" cy="4953000"/>
          </a:xfrm>
        </p:spPr>
        <p:txBody>
          <a:bodyPr>
            <a:normAutofit/>
          </a:bodyPr>
          <a:lstStyle/>
          <a:p>
            <a:pPr marL="274320" indent="-274320" fontAlgn="auto">
              <a:spcAft>
                <a:spcPts val="0"/>
              </a:spcAft>
              <a:buClr>
                <a:schemeClr val="accent3"/>
              </a:buClr>
              <a:buFont typeface="Wingdings 2"/>
              <a:buChar char=""/>
              <a:defRPr/>
            </a:pPr>
            <a:r>
              <a:rPr lang="en-US" dirty="0"/>
              <a:t>LEAD provided an effective forum for open discussion of educational issues affecting Latinos.</a:t>
            </a:r>
          </a:p>
          <a:p>
            <a:pPr marL="274320" indent="-274320" fontAlgn="auto">
              <a:spcAft>
                <a:spcPts val="0"/>
              </a:spcAft>
              <a:buClr>
                <a:schemeClr val="accent3"/>
              </a:buClr>
              <a:buFont typeface="Wingdings 2"/>
              <a:buChar char=""/>
              <a:defRPr/>
            </a:pPr>
            <a:r>
              <a:rPr lang="en-US" dirty="0"/>
              <a:t>Created opportunities for development of viable solutions.</a:t>
            </a:r>
          </a:p>
          <a:p>
            <a:pPr marL="274320" indent="-274320" fontAlgn="auto">
              <a:spcAft>
                <a:spcPts val="0"/>
              </a:spcAft>
              <a:buClr>
                <a:schemeClr val="accent3"/>
              </a:buClr>
              <a:buFont typeface="Wingdings 2"/>
              <a:buChar char=""/>
              <a:defRPr/>
            </a:pPr>
            <a:r>
              <a:rPr lang="en-US" dirty="0"/>
              <a:t>Created awareness of educational issues, solutions, and action plans.</a:t>
            </a:r>
          </a:p>
          <a:p>
            <a:pPr marL="274320" indent="-274320" fontAlgn="auto">
              <a:spcAft>
                <a:spcPts val="0"/>
              </a:spcAft>
              <a:buClr>
                <a:schemeClr val="accent3"/>
              </a:buClr>
              <a:buFont typeface="Wingdings 2"/>
              <a:buChar char=""/>
              <a:defRPr/>
            </a:pPr>
            <a:r>
              <a:rPr lang="en-US" dirty="0"/>
              <a:t>Provided networking opportunities.</a:t>
            </a:r>
          </a:p>
          <a:p>
            <a:pPr marL="274320" indent="-274320" fontAlgn="auto">
              <a:spcAft>
                <a:spcPts val="0"/>
              </a:spcAft>
              <a:buClr>
                <a:schemeClr val="accent3"/>
              </a:buClr>
              <a:buFont typeface="Wingdings 2"/>
              <a:buChar char=""/>
              <a:defRPr/>
            </a:pPr>
            <a:r>
              <a:rPr lang="en-US" dirty="0"/>
              <a:t>Helped to mobilized the community.</a:t>
            </a:r>
          </a:p>
          <a:p>
            <a:pPr marL="0" indent="0" fontAlgn="auto">
              <a:spcAft>
                <a:spcPts val="0"/>
              </a:spcAft>
              <a:buClr>
                <a:schemeClr val="accent3"/>
              </a:buClr>
              <a:buFont typeface="Wingdings 2"/>
              <a:buNone/>
              <a:defRPr/>
            </a:pPr>
            <a:endParaRPr lang="en-US" dirty="0"/>
          </a:p>
          <a:p>
            <a:pPr marL="274320" indent="-274320" fontAlgn="auto">
              <a:spcAft>
                <a:spcPts val="0"/>
              </a:spcAft>
              <a:buClr>
                <a:schemeClr val="accent3"/>
              </a:buClr>
              <a:buFont typeface="Wingdings 2"/>
              <a:buChar char=""/>
              <a:defRPr/>
            </a:pPr>
            <a:endParaRPr lang="en-US" dirty="0"/>
          </a:p>
        </p:txBody>
      </p:sp>
      <p:pic>
        <p:nvPicPr>
          <p:cNvPr id="6146" name="Picture 2" descr="E:\images\DA2G4116.JPG"/>
          <p:cNvPicPr>
            <a:picLocks noChangeAspect="1" noChangeArrowheads="1"/>
          </p:cNvPicPr>
          <p:nvPr/>
        </p:nvPicPr>
        <p:blipFill>
          <a:blip r:embed="rId2"/>
          <a:srcRect/>
          <a:stretch>
            <a:fillRect/>
          </a:stretch>
        </p:blipFill>
        <p:spPr bwMode="auto">
          <a:xfrm>
            <a:off x="354013" y="5103813"/>
            <a:ext cx="1914525" cy="1327150"/>
          </a:xfrm>
          <a:prstGeom prst="rect">
            <a:avLst/>
          </a:prstGeom>
          <a:ln>
            <a:noFill/>
          </a:ln>
          <a:effectLst>
            <a:outerShdw blurRad="292100" dist="139700" dir="2700000" algn="tl" rotWithShape="0">
              <a:srgbClr val="333333">
                <a:alpha val="65000"/>
              </a:srgbClr>
            </a:outerShdw>
          </a:effectLst>
        </p:spPr>
      </p:pic>
      <p:pic>
        <p:nvPicPr>
          <p:cNvPr id="6147" name="Picture 3" descr="E:\images\DA2G4097.JPG"/>
          <p:cNvPicPr>
            <a:picLocks noChangeAspect="1" noChangeArrowheads="1"/>
          </p:cNvPicPr>
          <p:nvPr/>
        </p:nvPicPr>
        <p:blipFill>
          <a:blip r:embed="rId3"/>
          <a:srcRect/>
          <a:stretch>
            <a:fillRect/>
          </a:stretch>
        </p:blipFill>
        <p:spPr bwMode="auto">
          <a:xfrm>
            <a:off x="2447925" y="5103813"/>
            <a:ext cx="1990725" cy="1327150"/>
          </a:xfrm>
          <a:prstGeom prst="rect">
            <a:avLst/>
          </a:prstGeom>
          <a:ln>
            <a:noFill/>
          </a:ln>
          <a:effectLst>
            <a:outerShdw blurRad="292100" dist="139700" dir="2700000" algn="tl" rotWithShape="0">
              <a:srgbClr val="333333">
                <a:alpha val="65000"/>
              </a:srgbClr>
            </a:outerShdw>
          </a:effectLst>
        </p:spPr>
      </p:pic>
      <p:pic>
        <p:nvPicPr>
          <p:cNvPr id="6148" name="Picture 4" descr="E:\images\DA2G4179.JPG"/>
          <p:cNvPicPr>
            <a:picLocks noChangeAspect="1" noChangeArrowheads="1"/>
          </p:cNvPicPr>
          <p:nvPr/>
        </p:nvPicPr>
        <p:blipFill>
          <a:blip r:embed="rId4"/>
          <a:srcRect/>
          <a:stretch>
            <a:fillRect/>
          </a:stretch>
        </p:blipFill>
        <p:spPr bwMode="auto">
          <a:xfrm>
            <a:off x="4576763" y="5103813"/>
            <a:ext cx="1990725" cy="1327150"/>
          </a:xfrm>
          <a:prstGeom prst="rect">
            <a:avLst/>
          </a:prstGeom>
          <a:ln>
            <a:noFill/>
          </a:ln>
          <a:effectLst>
            <a:outerShdw blurRad="292100" dist="139700" dir="2700000" algn="tl" rotWithShape="0">
              <a:srgbClr val="333333">
                <a:alpha val="65000"/>
              </a:srgbClr>
            </a:outerShdw>
          </a:effectLst>
        </p:spPr>
      </p:pic>
      <p:pic>
        <p:nvPicPr>
          <p:cNvPr id="6149" name="Picture 5" descr="E:\images\DA2G4512.JPG"/>
          <p:cNvPicPr>
            <a:picLocks noChangeAspect="1" noChangeArrowheads="1"/>
          </p:cNvPicPr>
          <p:nvPr/>
        </p:nvPicPr>
        <p:blipFill>
          <a:blip r:embed="rId5"/>
          <a:srcRect/>
          <a:stretch>
            <a:fillRect/>
          </a:stretch>
        </p:blipFill>
        <p:spPr bwMode="auto">
          <a:xfrm>
            <a:off x="6754813" y="5105400"/>
            <a:ext cx="2003425" cy="1335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152400"/>
            <a:ext cx="8229600" cy="1924050"/>
          </a:xfrm>
        </p:spPr>
        <p:txBody>
          <a:bodyPr/>
          <a:lstStyle/>
          <a:p>
            <a:r>
              <a:rPr lang="en-US">
                <a:solidFill>
                  <a:schemeClr val="tx1"/>
                </a:solidFill>
              </a:rPr>
              <a:t> </a:t>
            </a:r>
          </a:p>
        </p:txBody>
      </p:sp>
      <p:sp>
        <p:nvSpPr>
          <p:cNvPr id="26626" name="Subtitle 2"/>
          <p:cNvSpPr>
            <a:spLocks noGrp="1"/>
          </p:cNvSpPr>
          <p:nvPr>
            <p:ph idx="4294967295"/>
          </p:nvPr>
        </p:nvSpPr>
        <p:spPr>
          <a:xfrm>
            <a:off x="457200" y="2743200"/>
            <a:ext cx="6096000" cy="2235200"/>
          </a:xfrm>
        </p:spPr>
        <p:txBody>
          <a:bodyPr/>
          <a:lstStyle/>
          <a:p>
            <a:r>
              <a:rPr lang="en-US" sz="2000" dirty="0"/>
              <a:t>The Southern California Consortium of Hispanic Serving Institutions is committed to preparing Latino students for tomorrow’s challenges through collaboration and leveraging institutional strengths and resources. We will provide a cooperative vehicle to enhance the success of member institutions in reaching their individual and collective goals.</a:t>
            </a:r>
          </a:p>
          <a:p>
            <a:endParaRPr lang="en-US" dirty="0"/>
          </a:p>
        </p:txBody>
      </p:sp>
      <p:sp>
        <p:nvSpPr>
          <p:cNvPr id="4" name="Title 1"/>
          <p:cNvSpPr txBox="1">
            <a:spLocks/>
          </p:cNvSpPr>
          <p:nvPr/>
        </p:nvSpPr>
        <p:spPr>
          <a:xfrm>
            <a:off x="0" y="0"/>
            <a:ext cx="9144000" cy="1066800"/>
          </a:xfrm>
          <a:prstGeom prst="rect">
            <a:avLst/>
          </a:prstGeom>
        </p:spPr>
        <p:txBody>
          <a:bodyPr lIns="0" rIns="0" bIns="0" anchor="b">
            <a:normAutofit/>
          </a:bodyPr>
          <a:lstStyle/>
          <a:p>
            <a:pPr algn="ctr">
              <a:lnSpc>
                <a:spcPct val="80000"/>
              </a:lnSpc>
            </a:pPr>
            <a:r>
              <a:rPr lang="en-US" sz="3900" b="1">
                <a:solidFill>
                  <a:schemeClr val="tx2"/>
                </a:solidFill>
                <a:latin typeface="Calibri" pitchFamily="34" charset="0"/>
              </a:rPr>
              <a:t>Southern California Consortium of Hispanic Serving Institutions (SCCHSI)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808" y="1547605"/>
            <a:ext cx="3007518" cy="96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5" y="1828800"/>
            <a:ext cx="2270437" cy="220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030138"/>
            <a:ext cx="3966992" cy="164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029200"/>
            <a:ext cx="219075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0" y="152400"/>
            <a:ext cx="8229600" cy="1924050"/>
          </a:xfrm>
        </p:spPr>
        <p:txBody>
          <a:bodyPr/>
          <a:lstStyle/>
          <a:p>
            <a:r>
              <a:rPr lang="en-US" dirty="0">
                <a:solidFill>
                  <a:schemeClr val="tx1"/>
                </a:solidFill>
              </a:rPr>
              <a:t> </a:t>
            </a:r>
          </a:p>
        </p:txBody>
      </p:sp>
      <p:sp>
        <p:nvSpPr>
          <p:cNvPr id="26626" name="Subtitle 2"/>
          <p:cNvSpPr>
            <a:spLocks noGrp="1"/>
          </p:cNvSpPr>
          <p:nvPr>
            <p:ph idx="4294967295"/>
          </p:nvPr>
        </p:nvSpPr>
        <p:spPr>
          <a:xfrm>
            <a:off x="381000" y="2776310"/>
            <a:ext cx="8382000" cy="3776890"/>
          </a:xfrm>
        </p:spPr>
        <p:txBody>
          <a:bodyPr/>
          <a:lstStyle/>
          <a:p>
            <a:r>
              <a:rPr lang="en-US" sz="1600" i="1" dirty="0"/>
              <a:t>Purpose:</a:t>
            </a:r>
            <a:endParaRPr lang="en-US" sz="1600" dirty="0"/>
          </a:p>
          <a:p>
            <a:r>
              <a:rPr lang="en-US" sz="1600" b="1" dirty="0"/>
              <a:t>·         </a:t>
            </a:r>
            <a:r>
              <a:rPr lang="en-US" sz="1600" i="1" dirty="0"/>
              <a:t>Explore and establish an advanced binational organized Parent Involvement mechanism in the Inland Empire that will provide parents with institutional leadership trainings to become more effective change agents in service delivery for their families.  </a:t>
            </a:r>
            <a:endParaRPr lang="en-US" sz="1600" dirty="0"/>
          </a:p>
          <a:p>
            <a:r>
              <a:rPr lang="en-US" sz="1600" b="1" dirty="0"/>
              <a:t>·         </a:t>
            </a:r>
            <a:r>
              <a:rPr lang="en-US" sz="1600" i="1" dirty="0"/>
              <a:t>Develop a process(s) for parents to create a cadre of leadership for direct input, parent voice, advocacy and impact in local/regional schools &amp; communities and at state/national levels.</a:t>
            </a:r>
            <a:endParaRPr lang="en-US" sz="1600" dirty="0"/>
          </a:p>
          <a:p>
            <a:r>
              <a:rPr lang="en-US" sz="1600" b="1" dirty="0"/>
              <a:t>·         </a:t>
            </a:r>
            <a:r>
              <a:rPr lang="en-US" sz="1600" i="1" dirty="0"/>
              <a:t>Develop focus on effective strategies to meaningfully engage parents in planning, implementation and evaluation of services to ensure positive outcomes for families and students.</a:t>
            </a:r>
          </a:p>
          <a:p>
            <a:r>
              <a:rPr lang="en-US" sz="1000" dirty="0"/>
              <a:t>Consulate/SBCSS/LEAD (and/or also serving on the </a:t>
            </a:r>
            <a:r>
              <a:rPr lang="en-US" sz="1000" dirty="0" err="1"/>
              <a:t>inuagural</a:t>
            </a:r>
            <a:r>
              <a:rPr lang="en-US" sz="1000" dirty="0"/>
              <a:t> event's planning &amp; curricula committee) are, thus far: - California Association for Bilingual Education (CABE), - Catholic Diocese of San Bernardino/Riverside Counties , - </a:t>
            </a:r>
            <a:r>
              <a:rPr lang="en-US" sz="1000" dirty="0" err="1"/>
              <a:t>Consejo</a:t>
            </a:r>
            <a:r>
              <a:rPr lang="en-US" sz="1000" dirty="0"/>
              <a:t> de </a:t>
            </a:r>
            <a:r>
              <a:rPr lang="en-US" sz="1000" dirty="0" err="1"/>
              <a:t>Federaciones</a:t>
            </a:r>
            <a:r>
              <a:rPr lang="en-US" sz="1000" dirty="0"/>
              <a:t> </a:t>
            </a:r>
            <a:r>
              <a:rPr lang="en-US" sz="1000" dirty="0" err="1"/>
              <a:t>Mexicanas</a:t>
            </a:r>
            <a:r>
              <a:rPr lang="en-US" sz="1000" dirty="0"/>
              <a:t> en </a:t>
            </a:r>
            <a:r>
              <a:rPr lang="en-US" sz="1000" dirty="0" err="1"/>
              <a:t>Norteamérica</a:t>
            </a:r>
            <a:r>
              <a:rPr lang="en-US" sz="1000" dirty="0"/>
              <a:t> (COFEM), - Mexican American Legal Defense and Educational Fund (MALDEF), - National Education Association (NEA) , - Parent Institute for Quality Education (PIQE), - Parents Teachers Association (CA State PTA), - Riverside County Office of Education  (FIN), - Riverside County Office of Migrant Education Program, - SBCO Sheriff’s Department, - SBCSS (Family </a:t>
            </a:r>
            <a:r>
              <a:rPr lang="en-US" sz="1000" dirty="0" err="1"/>
              <a:t>Involvment</a:t>
            </a:r>
            <a:r>
              <a:rPr lang="en-US" sz="1000" dirty="0"/>
              <a:t>), - </a:t>
            </a:r>
            <a:r>
              <a:rPr lang="en-US" sz="1000" dirty="0" err="1"/>
              <a:t>Secretaría</a:t>
            </a:r>
            <a:r>
              <a:rPr lang="en-US" sz="1000" dirty="0"/>
              <a:t> de </a:t>
            </a:r>
            <a:r>
              <a:rPr lang="en-US" sz="1000" dirty="0" err="1"/>
              <a:t>Educación</a:t>
            </a:r>
            <a:r>
              <a:rPr lang="en-US" sz="1000" dirty="0"/>
              <a:t> </a:t>
            </a:r>
            <a:r>
              <a:rPr lang="en-US" sz="1000" dirty="0" err="1"/>
              <a:t>Pública</a:t>
            </a:r>
            <a:r>
              <a:rPr lang="en-US" sz="1000" dirty="0"/>
              <a:t> (SEP) de Baja California , - Training Occupational Development Educating Communities (TODEC)</a:t>
            </a:r>
          </a:p>
          <a:p>
            <a:endParaRPr lang="en-US" sz="1600" dirty="0"/>
          </a:p>
        </p:txBody>
      </p:sp>
      <p:sp>
        <p:nvSpPr>
          <p:cNvPr id="4" name="Title 1"/>
          <p:cNvSpPr txBox="1">
            <a:spLocks/>
          </p:cNvSpPr>
          <p:nvPr/>
        </p:nvSpPr>
        <p:spPr>
          <a:xfrm>
            <a:off x="0" y="152400"/>
            <a:ext cx="9144000" cy="1066800"/>
          </a:xfrm>
          <a:prstGeom prst="rect">
            <a:avLst/>
          </a:prstGeom>
        </p:spPr>
        <p:txBody>
          <a:bodyPr lIns="0" rIns="0" bIns="0" anchor="b">
            <a:normAutofit fontScale="92500"/>
          </a:bodyPr>
          <a:lstStyle/>
          <a:p>
            <a:pPr algn="ctr">
              <a:lnSpc>
                <a:spcPct val="80000"/>
              </a:lnSpc>
            </a:pPr>
            <a:r>
              <a:rPr lang="en-US" sz="3900" b="1" dirty="0" err="1">
                <a:solidFill>
                  <a:schemeClr val="tx2"/>
                </a:solidFill>
                <a:latin typeface="Calibri" pitchFamily="34" charset="0"/>
              </a:rPr>
              <a:t>Instituto</a:t>
            </a:r>
            <a:r>
              <a:rPr lang="en-US" sz="3900" b="1" dirty="0">
                <a:solidFill>
                  <a:schemeClr val="tx2"/>
                </a:solidFill>
                <a:latin typeface="Calibri" pitchFamily="34" charset="0"/>
              </a:rPr>
              <a:t> </a:t>
            </a:r>
            <a:r>
              <a:rPr lang="en-US" sz="3900" b="1" dirty="0" err="1">
                <a:solidFill>
                  <a:schemeClr val="tx2"/>
                </a:solidFill>
                <a:latin typeface="Calibri" pitchFamily="34" charset="0"/>
              </a:rPr>
              <a:t>Binacional</a:t>
            </a:r>
            <a:r>
              <a:rPr lang="en-US" sz="3900" b="1" dirty="0">
                <a:solidFill>
                  <a:schemeClr val="tx2"/>
                </a:solidFill>
                <a:latin typeface="Calibri" pitchFamily="34" charset="0"/>
              </a:rPr>
              <a:t> de </a:t>
            </a:r>
            <a:r>
              <a:rPr lang="en-US" sz="3900" b="1" dirty="0" err="1">
                <a:solidFill>
                  <a:schemeClr val="tx2"/>
                </a:solidFill>
                <a:latin typeface="Calibri" pitchFamily="34" charset="0"/>
              </a:rPr>
              <a:t>Liderazgo</a:t>
            </a:r>
            <a:r>
              <a:rPr lang="en-US" sz="3900" b="1" dirty="0">
                <a:solidFill>
                  <a:schemeClr val="tx2"/>
                </a:solidFill>
                <a:latin typeface="Calibri" pitchFamily="34" charset="0"/>
              </a:rPr>
              <a:t> para Padres / Binational Parent Leadership Institute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6837"/>
            <a:ext cx="1190312" cy="120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68" y="1567687"/>
            <a:ext cx="3452832" cy="82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06939"/>
            <a:ext cx="3105150" cy="134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303824"/>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09600"/>
          </a:xfrm>
        </p:spPr>
        <p:txBody>
          <a:bodyPr>
            <a:normAutofit fontScale="90000"/>
          </a:bodyPr>
          <a:lstStyle/>
          <a:p>
            <a:pPr algn="ctr"/>
            <a:r>
              <a:rPr lang="en-US" sz="4500" b="1" dirty="0"/>
              <a:t>THANK YOU – GRACIAS</a:t>
            </a:r>
            <a:br>
              <a:rPr lang="en-US" sz="4500" b="1" dirty="0"/>
            </a:br>
            <a:endParaRPr lang="en-US" sz="4500" b="1" dirty="0"/>
          </a:p>
        </p:txBody>
      </p:sp>
      <p:sp>
        <p:nvSpPr>
          <p:cNvPr id="27650" name="Content Placeholder 2"/>
          <p:cNvSpPr>
            <a:spLocks noGrp="1"/>
          </p:cNvSpPr>
          <p:nvPr>
            <p:ph idx="1"/>
          </p:nvPr>
        </p:nvSpPr>
        <p:spPr>
          <a:xfrm>
            <a:off x="-38100" y="5683507"/>
            <a:ext cx="9067800" cy="1676400"/>
          </a:xfrm>
        </p:spPr>
        <p:txBody>
          <a:bodyPr/>
          <a:lstStyle/>
          <a:p>
            <a:pPr marL="0" indent="0" algn="ctr">
              <a:lnSpc>
                <a:spcPct val="200000"/>
              </a:lnSpc>
              <a:spcBef>
                <a:spcPts val="0"/>
              </a:spcBef>
              <a:spcAft>
                <a:spcPts val="0"/>
              </a:spcAft>
              <a:buNone/>
            </a:pPr>
            <a:r>
              <a:rPr lang="en-US" sz="1800" b="1" dirty="0">
                <a:solidFill>
                  <a:srgbClr val="1F497D"/>
                </a:solidFill>
                <a:latin typeface="Arial"/>
              </a:rPr>
              <a:t>Campus of California State University, San Bernardino</a:t>
            </a:r>
          </a:p>
          <a:p>
            <a:pPr marL="0" indent="0" algn="ctr">
              <a:lnSpc>
                <a:spcPct val="200000"/>
              </a:lnSpc>
              <a:spcBef>
                <a:spcPts val="0"/>
              </a:spcBef>
              <a:spcAft>
                <a:spcPts val="0"/>
              </a:spcAft>
              <a:buNone/>
            </a:pPr>
            <a:r>
              <a:rPr lang="en-US" sz="1800" b="1" dirty="0">
                <a:solidFill>
                  <a:srgbClr val="1F497D"/>
                </a:solidFill>
                <a:latin typeface="Arial"/>
                <a:hlinkClick r:id="rId2"/>
              </a:rPr>
              <a:t>http://leadsummit.csusb.edu/</a:t>
            </a:r>
            <a:endParaRPr lang="en-US" sz="1400" b="1" dirty="0">
              <a:solidFill>
                <a:srgbClr val="1F497D"/>
              </a:solidFill>
              <a:latin typeface="Arial"/>
            </a:endParaRPr>
          </a:p>
        </p:txBody>
      </p:sp>
      <p:pic>
        <p:nvPicPr>
          <p:cNvPr id="4" name="Picture 3">
            <a:extLst>
              <a:ext uri="{FF2B5EF4-FFF2-40B4-BE49-F238E27FC236}">
                <a16:creationId xmlns:a16="http://schemas.microsoft.com/office/drawing/2014/main" id="{33B1ABA4-4B04-4526-258A-A74AD9036BF4}"/>
              </a:ext>
            </a:extLst>
          </p:cNvPr>
          <p:cNvPicPr>
            <a:picLocks noChangeAspect="1"/>
          </p:cNvPicPr>
          <p:nvPr/>
        </p:nvPicPr>
        <p:blipFill>
          <a:blip r:embed="rId3"/>
          <a:stretch>
            <a:fillRect/>
          </a:stretch>
        </p:blipFill>
        <p:spPr>
          <a:xfrm>
            <a:off x="2628800" y="609600"/>
            <a:ext cx="3886400" cy="4997707"/>
          </a:xfrm>
          <a:prstGeom prst="rect">
            <a:avLst/>
          </a:prstGeom>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A174-180D-CF6F-5968-721FE8AF7A27}"/>
            </a:ext>
          </a:extLst>
        </p:cNvPr>
        <p:cNvGrpSpPr/>
        <p:nvPr/>
      </p:nvGrpSpPr>
      <p:grpSpPr>
        <a:xfrm>
          <a:off x="0" y="0"/>
          <a:ext cx="0" cy="0"/>
          <a:chOff x="0" y="0"/>
          <a:chExt cx="0" cy="0"/>
        </a:xfrm>
      </p:grpSpPr>
    </p:spTree>
    <p:extLst>
      <p:ext uri="{BB962C8B-B14F-4D97-AF65-F5344CB8AC3E}">
        <p14:creationId xmlns:p14="http://schemas.microsoft.com/office/powerpoint/2010/main" val="287819707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47A97AC-26AA-56C6-D6EB-8FC603C4A5E2}"/>
              </a:ext>
            </a:extLst>
          </p:cNvPr>
          <p:cNvSpPr>
            <a:spLocks noGrp="1" noChangeArrowheads="1"/>
          </p:cNvSpPr>
          <p:nvPr>
            <p:ph type="title"/>
          </p:nvPr>
        </p:nvSpPr>
        <p:spPr/>
        <p:txBody>
          <a:bodyPr/>
          <a:lstStyle/>
          <a:p>
            <a:r>
              <a:rPr lang="en-US" altLang="en-US">
                <a:solidFill>
                  <a:schemeClr val="bg1"/>
                </a:solidFill>
                <a:latin typeface="Times New Roman" panose="02020603050405020304" pitchFamily="18" charset="0"/>
              </a:rPr>
              <a:t>SOME KEY STARTING POINTS OF GENERAL AWARENESS:</a:t>
            </a:r>
          </a:p>
        </p:txBody>
      </p:sp>
      <p:sp>
        <p:nvSpPr>
          <p:cNvPr id="81923" name="Rectangle 3">
            <a:extLst>
              <a:ext uri="{FF2B5EF4-FFF2-40B4-BE49-F238E27FC236}">
                <a16:creationId xmlns:a16="http://schemas.microsoft.com/office/drawing/2014/main" id="{235DA5BD-A309-D46C-98A2-3008444AF0DC}"/>
              </a:ext>
            </a:extLst>
          </p:cNvPr>
          <p:cNvSpPr>
            <a:spLocks noGrp="1" noChangeArrowheads="1"/>
          </p:cNvSpPr>
          <p:nvPr>
            <p:ph type="body" idx="1"/>
          </p:nvPr>
        </p:nvSpPr>
        <p:spPr/>
        <p:txBody>
          <a:bodyPr/>
          <a:lstStyle/>
          <a:p>
            <a:pPr>
              <a:lnSpc>
                <a:spcPct val="90000"/>
              </a:lnSpc>
            </a:pPr>
            <a:endParaRPr lang="en-US" altLang="en-US" dirty="0">
              <a:solidFill>
                <a:schemeClr val="bg1"/>
              </a:solidFill>
              <a:latin typeface="Times New Roman" panose="02020603050405020304" pitchFamily="18" charset="0"/>
            </a:endParaRPr>
          </a:p>
          <a:p>
            <a:pPr>
              <a:lnSpc>
                <a:spcPct val="90000"/>
              </a:lnSpc>
            </a:pPr>
            <a:r>
              <a:rPr lang="en-US" altLang="en-US" dirty="0">
                <a:solidFill>
                  <a:schemeClr val="bg1"/>
                </a:solidFill>
                <a:latin typeface="Times New Roman" panose="02020603050405020304" pitchFamily="18" charset="0"/>
              </a:rPr>
              <a:t>1.   	In January 2003, Latinos were recognized, numerically, as the largest minority group in the U.S.</a:t>
            </a:r>
          </a:p>
          <a:p>
            <a:pPr>
              <a:lnSpc>
                <a:spcPct val="90000"/>
              </a:lnSpc>
            </a:pPr>
            <a:endParaRPr lang="en-US" altLang="en-US" dirty="0">
              <a:solidFill>
                <a:schemeClr val="bg1"/>
              </a:solidFill>
              <a:latin typeface="Times New Roman" panose="02020603050405020304" pitchFamily="18" charset="0"/>
            </a:endParaRPr>
          </a:p>
          <a:p>
            <a:pPr>
              <a:lnSpc>
                <a:spcPct val="90000"/>
              </a:lnSpc>
            </a:pPr>
            <a:r>
              <a:rPr lang="en-US" altLang="en-US" dirty="0">
                <a:solidFill>
                  <a:schemeClr val="bg1"/>
                </a:solidFill>
                <a:latin typeface="Times New Roman" panose="02020603050405020304" pitchFamily="18" charset="0"/>
              </a:rPr>
              <a:t>2.   	As of 1998, Latino children, numerically, had already become the largest minority student demographic in U.S. public schools</a:t>
            </a:r>
          </a:p>
          <a:p>
            <a:pPr>
              <a:lnSpc>
                <a:spcPct val="90000"/>
              </a:lnSpc>
            </a:pPr>
            <a:endParaRPr lang="en-US" altLang="en-US" dirty="0">
              <a:solidFill>
                <a:schemeClr val="bg1"/>
              </a:solidFill>
              <a:latin typeface="Times New Roman" panose="02020603050405020304" pitchFamily="18" charset="0"/>
            </a:endParaRPr>
          </a:p>
        </p:txBody>
      </p:sp>
      <p:pic>
        <p:nvPicPr>
          <p:cNvPr id="81927" name="Picture 7">
            <a:extLst>
              <a:ext uri="{FF2B5EF4-FFF2-40B4-BE49-F238E27FC236}">
                <a16:creationId xmlns:a16="http://schemas.microsoft.com/office/drawing/2014/main" id="{BC693A6D-2466-7DCC-D71C-AE9A012F3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2057400" cy="20574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1928" name="Object 8">
            <a:extLst>
              <a:ext uri="{FF2B5EF4-FFF2-40B4-BE49-F238E27FC236}">
                <a16:creationId xmlns:a16="http://schemas.microsoft.com/office/drawing/2014/main" id="{6B090A72-47E7-2011-B5AF-25DBA38C7F2C}"/>
              </a:ext>
            </a:extLst>
          </p:cNvPr>
          <p:cNvGraphicFramePr>
            <a:graphicFrameLocks noChangeAspect="1"/>
          </p:cNvGraphicFramePr>
          <p:nvPr/>
        </p:nvGraphicFramePr>
        <p:xfrm>
          <a:off x="5105400" y="304800"/>
          <a:ext cx="4038600" cy="3875088"/>
        </p:xfrm>
        <a:graphic>
          <a:graphicData uri="http://schemas.openxmlformats.org/presentationml/2006/ole">
            <mc:AlternateContent xmlns:mc="http://schemas.openxmlformats.org/markup-compatibility/2006">
              <mc:Choice xmlns:v="urn:schemas-microsoft-com:vml" Requires="v">
                <p:oleObj name="Document" r:id="rId4" imgW="5705280" imgH="5476680" progId="WP9Doc">
                  <p:embed/>
                </p:oleObj>
              </mc:Choice>
              <mc:Fallback>
                <p:oleObj name="Document" r:id="rId4" imgW="5705280" imgH="5476680" progId="WP9Doc">
                  <p:embed/>
                  <p:pic>
                    <p:nvPicPr>
                      <p:cNvPr id="81928" name="Object 8">
                        <a:extLst>
                          <a:ext uri="{FF2B5EF4-FFF2-40B4-BE49-F238E27FC236}">
                            <a16:creationId xmlns:a16="http://schemas.microsoft.com/office/drawing/2014/main" id="{6B090A72-47E7-2011-B5AF-25DBA38C7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04800"/>
                        <a:ext cx="4038600" cy="3875088"/>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1928"/>
                                        </p:tgtEl>
                                        <p:attrNameLst>
                                          <p:attrName>style.visibility</p:attrName>
                                        </p:attrNameLst>
                                      </p:cBhvr>
                                      <p:to>
                                        <p:strVal val="visible"/>
                                      </p:to>
                                    </p:set>
                                    <p:anim calcmode="lin" valueType="num">
                                      <p:cBhvr additive="base">
                                        <p:cTn id="7" dur="500" fill="hold"/>
                                        <p:tgtEl>
                                          <p:spTgt spid="81928"/>
                                        </p:tgtEl>
                                        <p:attrNameLst>
                                          <p:attrName>ppt_x</p:attrName>
                                        </p:attrNameLst>
                                      </p:cBhvr>
                                      <p:tavLst>
                                        <p:tav tm="0">
                                          <p:val>
                                            <p:strVal val="1+#ppt_w/2"/>
                                          </p:val>
                                        </p:tav>
                                        <p:tav tm="100000">
                                          <p:val>
                                            <p:strVal val="#ppt_x"/>
                                          </p:val>
                                        </p:tav>
                                      </p:tavLst>
                                    </p:anim>
                                    <p:anim calcmode="lin" valueType="num">
                                      <p:cBhvr additive="base">
                                        <p:cTn id="8"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 calcmode="lin" valueType="num">
                                      <p:cBhvr additive="base">
                                        <p:cTn id="19"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9DF5257-A8DB-7AA4-47CA-0B38D6790AD8}"/>
              </a:ext>
            </a:extLst>
          </p:cNvPr>
          <p:cNvSpPr>
            <a:spLocks noGrp="1" noChangeArrowheads="1"/>
          </p:cNvSpPr>
          <p:nvPr>
            <p:ph type="title"/>
          </p:nvPr>
        </p:nvSpPr>
        <p:spPr/>
        <p:txBody>
          <a:bodyPr/>
          <a:lstStyle/>
          <a:p>
            <a:r>
              <a:rPr lang="en-US" altLang="en-US">
                <a:solidFill>
                  <a:schemeClr val="bg1"/>
                </a:solidFill>
                <a:latin typeface="Times New Roman" panose="02020603050405020304" pitchFamily="18" charset="0"/>
              </a:rPr>
              <a:t>SOME KEY STARTING POINTS OF GENERAL AWARENESS:</a:t>
            </a:r>
          </a:p>
        </p:txBody>
      </p:sp>
      <p:sp>
        <p:nvSpPr>
          <p:cNvPr id="84995" name="Rectangle 3">
            <a:extLst>
              <a:ext uri="{FF2B5EF4-FFF2-40B4-BE49-F238E27FC236}">
                <a16:creationId xmlns:a16="http://schemas.microsoft.com/office/drawing/2014/main" id="{DD6CA338-D0D4-6487-7271-10C361055599}"/>
              </a:ext>
            </a:extLst>
          </p:cNvPr>
          <p:cNvSpPr>
            <a:spLocks noGrp="1" noChangeArrowheads="1"/>
          </p:cNvSpPr>
          <p:nvPr>
            <p:ph type="body" idx="1"/>
          </p:nvPr>
        </p:nvSpPr>
        <p:spPr/>
        <p:txBody>
          <a:bodyPr/>
          <a:lstStyle/>
          <a:p>
            <a:endParaRPr lang="en-US" altLang="en-US">
              <a:solidFill>
                <a:schemeClr val="bg1"/>
              </a:solidFill>
              <a:latin typeface="Times New Roman" panose="02020603050405020304" pitchFamily="18" charset="0"/>
            </a:endParaRPr>
          </a:p>
          <a:p>
            <a:endParaRPr lang="en-US" altLang="en-US">
              <a:solidFill>
                <a:schemeClr val="bg1"/>
              </a:solidFill>
              <a:latin typeface="Times New Roman" panose="02020603050405020304" pitchFamily="18" charset="0"/>
            </a:endParaRPr>
          </a:p>
          <a:p>
            <a:r>
              <a:rPr lang="en-US" altLang="en-US">
                <a:solidFill>
                  <a:schemeClr val="bg1"/>
                </a:solidFill>
                <a:latin typeface="Times New Roman" panose="02020603050405020304" pitchFamily="18" charset="0"/>
              </a:rPr>
              <a:t>3.  	Latino students, in general are the most under-educated major segment of the U.S. population, and are more than twice as likely to be undereducated than all groups combined</a:t>
            </a:r>
          </a:p>
          <a:p>
            <a:endParaRPr lang="en-US" altLang="en-US">
              <a:solidFill>
                <a:schemeClr val="bg1"/>
              </a:solidFill>
              <a:latin typeface="Times New Roman" panose="02020603050405020304" pitchFamily="18" charset="0"/>
            </a:endParaRPr>
          </a:p>
        </p:txBody>
      </p:sp>
      <p:pic>
        <p:nvPicPr>
          <p:cNvPr id="84996" name="Picture 4">
            <a:extLst>
              <a:ext uri="{FF2B5EF4-FFF2-40B4-BE49-F238E27FC236}">
                <a16:creationId xmlns:a16="http://schemas.microsoft.com/office/drawing/2014/main" id="{44DDD9A9-0519-82B4-9E7C-785BACB38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2057400" cy="20574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2" end="2"/>
                                            </p:txEl>
                                          </p:spTgt>
                                        </p:tgtEl>
                                        <p:attrNameLst>
                                          <p:attrName>style.visibility</p:attrName>
                                        </p:attrNameLst>
                                      </p:cBhvr>
                                      <p:to>
                                        <p:strVal val="visible"/>
                                      </p:to>
                                    </p:set>
                                    <p:anim calcmode="lin" valueType="num">
                                      <p:cBhvr additive="base">
                                        <p:cTn id="7"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0BB0EA5-42A5-85CF-E088-64FA912D6E37}"/>
              </a:ext>
            </a:extLst>
          </p:cNvPr>
          <p:cNvSpPr>
            <a:spLocks noGrp="1" noChangeArrowheads="1"/>
          </p:cNvSpPr>
          <p:nvPr>
            <p:ph type="title"/>
          </p:nvPr>
        </p:nvSpPr>
        <p:spPr/>
        <p:txBody>
          <a:bodyPr/>
          <a:lstStyle/>
          <a:p>
            <a:r>
              <a:rPr lang="en-US" altLang="en-US">
                <a:solidFill>
                  <a:schemeClr val="bg1"/>
                </a:solidFill>
                <a:latin typeface="Times New Roman" panose="02020603050405020304" pitchFamily="18" charset="0"/>
              </a:rPr>
              <a:t>SOME KEY STARTING POINTS OF GENERAL AWARENESS:</a:t>
            </a:r>
          </a:p>
        </p:txBody>
      </p:sp>
      <p:sp>
        <p:nvSpPr>
          <p:cNvPr id="86019" name="Rectangle 3">
            <a:extLst>
              <a:ext uri="{FF2B5EF4-FFF2-40B4-BE49-F238E27FC236}">
                <a16:creationId xmlns:a16="http://schemas.microsoft.com/office/drawing/2014/main" id="{F48092C9-79F2-DAF6-17E1-934C220B3BBC}"/>
              </a:ext>
            </a:extLst>
          </p:cNvPr>
          <p:cNvSpPr>
            <a:spLocks noGrp="1" noChangeArrowheads="1"/>
          </p:cNvSpPr>
          <p:nvPr>
            <p:ph type="body" idx="1"/>
          </p:nvPr>
        </p:nvSpPr>
        <p:spPr/>
        <p:txBody>
          <a:bodyPr/>
          <a:lstStyle/>
          <a:p>
            <a:endParaRPr lang="en-US" altLang="en-US">
              <a:solidFill>
                <a:schemeClr val="bg1"/>
              </a:solidFill>
              <a:latin typeface="Times New Roman" panose="02020603050405020304" pitchFamily="18" charset="0"/>
            </a:endParaRPr>
          </a:p>
          <a:p>
            <a:endParaRPr lang="en-US" altLang="en-US">
              <a:solidFill>
                <a:schemeClr val="bg1"/>
              </a:solidFill>
              <a:latin typeface="Times New Roman" panose="02020603050405020304" pitchFamily="18" charset="0"/>
            </a:endParaRPr>
          </a:p>
          <a:p>
            <a:r>
              <a:rPr lang="en-US" altLang="en-US">
                <a:solidFill>
                  <a:schemeClr val="bg1"/>
                </a:solidFill>
                <a:latin typeface="Times New Roman" panose="02020603050405020304" pitchFamily="18" charset="0"/>
              </a:rPr>
              <a:t>4.  	Latino students in particular, have the highest dropout (“pushout”) rate, score among the lowest on achievement tests, and have low college enrollment rates</a:t>
            </a:r>
          </a:p>
          <a:p>
            <a:pPr>
              <a:buFont typeface="Wingdings" panose="05000000000000000000" pitchFamily="2" charset="2"/>
              <a:buNone/>
            </a:pPr>
            <a:endParaRPr lang="en-US" altLang="en-US"/>
          </a:p>
        </p:txBody>
      </p:sp>
      <p:pic>
        <p:nvPicPr>
          <p:cNvPr id="86020" name="Picture 4">
            <a:extLst>
              <a:ext uri="{FF2B5EF4-FFF2-40B4-BE49-F238E27FC236}">
                <a16:creationId xmlns:a16="http://schemas.microsoft.com/office/drawing/2014/main" id="{1ABB042B-A3E8-253C-680B-71669647F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2057400" cy="20574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 calcmode="lin" valueType="num">
                                      <p:cBhvr additive="base">
                                        <p:cTn id="7"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174" name="Rectangle 6">
            <a:extLst>
              <a:ext uri="{FF2B5EF4-FFF2-40B4-BE49-F238E27FC236}">
                <a16:creationId xmlns:a16="http://schemas.microsoft.com/office/drawing/2014/main" id="{D9D5D38A-02BA-3C0F-150E-C500094447A3}"/>
              </a:ext>
            </a:extLst>
          </p:cNvPr>
          <p:cNvSpPr>
            <a:spLocks noGrp="1" noChangeArrowheads="1"/>
          </p:cNvSpPr>
          <p:nvPr>
            <p:ph type="title"/>
          </p:nvPr>
        </p:nvSpPr>
        <p:spPr>
          <a:xfrm>
            <a:off x="2514600" y="1219200"/>
            <a:ext cx="6400800" cy="1143000"/>
          </a:xfrm>
        </p:spPr>
        <p:txBody>
          <a:bodyPr/>
          <a:lstStyle/>
          <a:p>
            <a:r>
              <a:rPr lang="en-US" altLang="en-US" b="0" dirty="0">
                <a:solidFill>
                  <a:schemeClr val="bg1"/>
                </a:solidFill>
                <a:latin typeface="Times New Roman" panose="02020603050405020304" pitchFamily="18" charset="0"/>
              </a:rPr>
              <a:t>We can’t say with absolute certainty what are the full causes of the Latino Achievement Gap!</a:t>
            </a:r>
            <a:endParaRPr lang="en-US" altLang="en-US" dirty="0">
              <a:solidFill>
                <a:schemeClr val="bg1"/>
              </a:solidFill>
              <a:latin typeface="Times New Roman" panose="02020603050405020304" pitchFamily="18" charset="0"/>
            </a:endParaRPr>
          </a:p>
        </p:txBody>
      </p:sp>
      <p:sp>
        <p:nvSpPr>
          <p:cNvPr id="7175" name="Rectangle 7">
            <a:extLst>
              <a:ext uri="{FF2B5EF4-FFF2-40B4-BE49-F238E27FC236}">
                <a16:creationId xmlns:a16="http://schemas.microsoft.com/office/drawing/2014/main" id="{6A73D521-FF3A-5B76-DAAA-8D4914493B2F}"/>
              </a:ext>
            </a:extLst>
          </p:cNvPr>
          <p:cNvSpPr>
            <a:spLocks noGrp="1" noChangeArrowheads="1"/>
          </p:cNvSpPr>
          <p:nvPr>
            <p:ph type="body" idx="1"/>
          </p:nvPr>
        </p:nvSpPr>
        <p:spPr/>
        <p:txBody>
          <a:bodyPr/>
          <a:lstStyle/>
          <a:p>
            <a:endParaRPr lang="en-US" altLang="en-US">
              <a:solidFill>
                <a:schemeClr val="bg1"/>
              </a:solidFill>
              <a:latin typeface="Times New Roman" panose="02020603050405020304" pitchFamily="18" charset="0"/>
            </a:endParaRPr>
          </a:p>
          <a:p>
            <a:endParaRPr lang="en-US" altLang="en-US">
              <a:solidFill>
                <a:schemeClr val="bg1"/>
              </a:solidFill>
              <a:latin typeface="Times New Roman" panose="02020603050405020304" pitchFamily="18" charset="0"/>
            </a:endParaRPr>
          </a:p>
          <a:p>
            <a:endParaRPr lang="en-US" altLang="en-US">
              <a:solidFill>
                <a:schemeClr val="bg1"/>
              </a:solidFill>
              <a:latin typeface="Times New Roman" panose="02020603050405020304" pitchFamily="18" charset="0"/>
            </a:endParaRPr>
          </a:p>
          <a:p>
            <a:r>
              <a:rPr lang="en-US" altLang="en-US" sz="3200" b="1">
                <a:solidFill>
                  <a:schemeClr val="bg1"/>
                </a:solidFill>
                <a:latin typeface="Times New Roman" panose="02020603050405020304" pitchFamily="18" charset="0"/>
              </a:rPr>
              <a:t>But we know some likely contributors, from the research literature</a:t>
            </a:r>
          </a:p>
        </p:txBody>
      </p:sp>
      <p:pic>
        <p:nvPicPr>
          <p:cNvPr id="7177" name="Picture 9">
            <a:extLst>
              <a:ext uri="{FF2B5EF4-FFF2-40B4-BE49-F238E27FC236}">
                <a16:creationId xmlns:a16="http://schemas.microsoft.com/office/drawing/2014/main" id="{A36722B8-85FF-E9DC-CB34-283462884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800"/>
            <a:ext cx="2057400" cy="20574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500" fill="hold"/>
                                        <p:tgtEl>
                                          <p:spTgt spid="7174"/>
                                        </p:tgtEl>
                                        <p:attrNameLst>
                                          <p:attrName>ppt_x</p:attrName>
                                        </p:attrNameLst>
                                      </p:cBhvr>
                                      <p:tavLst>
                                        <p:tav tm="0">
                                          <p:val>
                                            <p:strVal val="0-#ppt_w/2"/>
                                          </p:val>
                                        </p:tav>
                                        <p:tav tm="100000">
                                          <p:val>
                                            <p:strVal val="#ppt_x"/>
                                          </p:val>
                                        </p:tav>
                                      </p:tavLst>
                                    </p:anim>
                                    <p:anim calcmode="lin" valueType="num">
                                      <p:cBhvr additive="base">
                                        <p:cTn id="14"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5">
                                            <p:txEl>
                                              <p:pRg st="3" end="3"/>
                                            </p:txEl>
                                          </p:spTgt>
                                        </p:tgtEl>
                                        <p:attrNameLst>
                                          <p:attrName>style.visibility</p:attrName>
                                        </p:attrNameLst>
                                      </p:cBhvr>
                                      <p:to>
                                        <p:strVal val="visible"/>
                                      </p:to>
                                    </p:set>
                                    <p:anim calcmode="lin" valueType="num">
                                      <p:cBhvr additive="base">
                                        <p:cTn id="19" dur="500" fill="hold"/>
                                        <p:tgtEl>
                                          <p:spTgt spid="71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P spid="71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8" name="Rectangle 6">
            <a:extLst>
              <a:ext uri="{FF2B5EF4-FFF2-40B4-BE49-F238E27FC236}">
                <a16:creationId xmlns:a16="http://schemas.microsoft.com/office/drawing/2014/main" id="{02162903-5319-7B40-151B-EC884B7814BE}"/>
              </a:ext>
            </a:extLst>
          </p:cNvPr>
          <p:cNvSpPr>
            <a:spLocks noGrp="1" noChangeArrowheads="1"/>
          </p:cNvSpPr>
          <p:nvPr>
            <p:ph type="title"/>
          </p:nvPr>
        </p:nvSpPr>
        <p:spPr>
          <a:xfrm>
            <a:off x="2819400" y="381000"/>
            <a:ext cx="6096000" cy="1143000"/>
          </a:xfrm>
        </p:spPr>
        <p:txBody>
          <a:bodyPr/>
          <a:lstStyle/>
          <a:p>
            <a:r>
              <a:rPr lang="en-US" altLang="en-US">
                <a:solidFill>
                  <a:schemeClr val="bg1"/>
                </a:solidFill>
                <a:latin typeface="Times New Roman" panose="02020603050405020304" pitchFamily="18" charset="0"/>
              </a:rPr>
              <a:t>LATINO STUDENTS ATTEND SCHOOLS:</a:t>
            </a:r>
          </a:p>
        </p:txBody>
      </p:sp>
      <p:sp>
        <p:nvSpPr>
          <p:cNvPr id="8199" name="Rectangle 7">
            <a:extLst>
              <a:ext uri="{FF2B5EF4-FFF2-40B4-BE49-F238E27FC236}">
                <a16:creationId xmlns:a16="http://schemas.microsoft.com/office/drawing/2014/main" id="{7153F774-8401-EC1B-88E4-2B1D8E31493E}"/>
              </a:ext>
            </a:extLst>
          </p:cNvPr>
          <p:cNvSpPr>
            <a:spLocks noGrp="1" noChangeArrowheads="1"/>
          </p:cNvSpPr>
          <p:nvPr>
            <p:ph type="body" idx="1"/>
          </p:nvPr>
        </p:nvSpPr>
        <p:spPr>
          <a:xfrm>
            <a:off x="3048000" y="1524000"/>
            <a:ext cx="6096000" cy="4114800"/>
          </a:xfrm>
        </p:spPr>
        <p:txBody>
          <a:bodyPr/>
          <a:lstStyle/>
          <a:p>
            <a:pPr>
              <a:lnSpc>
                <a:spcPct val="90000"/>
              </a:lnSpc>
            </a:pPr>
            <a:r>
              <a:rPr lang="en-US" altLang="en-US" sz="2400">
                <a:solidFill>
                  <a:schemeClr val="bg1"/>
                </a:solidFill>
                <a:latin typeface="Times New Roman" panose="02020603050405020304" pitchFamily="18" charset="0"/>
              </a:rPr>
              <a:t>with fewer resources, staffing and programs</a:t>
            </a:r>
          </a:p>
          <a:p>
            <a:pPr>
              <a:lnSpc>
                <a:spcPct val="90000"/>
              </a:lnSpc>
            </a:pPr>
            <a:r>
              <a:rPr lang="en-US" altLang="en-US" sz="2400">
                <a:solidFill>
                  <a:schemeClr val="bg1"/>
                </a:solidFill>
                <a:latin typeface="Times New Roman" panose="02020603050405020304" pitchFamily="18" charset="0"/>
              </a:rPr>
              <a:t>with a high mobility rate of both students and teachers</a:t>
            </a:r>
          </a:p>
          <a:p>
            <a:pPr>
              <a:lnSpc>
                <a:spcPct val="90000"/>
              </a:lnSpc>
            </a:pPr>
            <a:r>
              <a:rPr lang="en-US" altLang="en-US" sz="2400">
                <a:solidFill>
                  <a:schemeClr val="bg1"/>
                </a:solidFill>
                <a:latin typeface="Times New Roman" panose="02020603050405020304" pitchFamily="18" charset="0"/>
              </a:rPr>
              <a:t>that are located in communities with high poverty rates</a:t>
            </a:r>
          </a:p>
          <a:p>
            <a:pPr>
              <a:lnSpc>
                <a:spcPct val="90000"/>
              </a:lnSpc>
            </a:pPr>
            <a:r>
              <a:rPr lang="en-US" altLang="en-US" sz="2400">
                <a:solidFill>
                  <a:schemeClr val="bg1"/>
                </a:solidFill>
                <a:latin typeface="Times New Roman" panose="02020603050405020304" pitchFamily="18" charset="0"/>
              </a:rPr>
              <a:t>that are racially segregated (with academically segregated tracks)</a:t>
            </a:r>
          </a:p>
          <a:p>
            <a:pPr>
              <a:lnSpc>
                <a:spcPct val="90000"/>
              </a:lnSpc>
            </a:pPr>
            <a:r>
              <a:rPr lang="en-US" altLang="en-US" sz="2400">
                <a:solidFill>
                  <a:schemeClr val="bg1"/>
                </a:solidFill>
                <a:latin typeface="Times New Roman" panose="02020603050405020304" pitchFamily="18" charset="0"/>
              </a:rPr>
              <a:t>with less-qualified teachers</a:t>
            </a:r>
          </a:p>
          <a:p>
            <a:pPr>
              <a:lnSpc>
                <a:spcPct val="90000"/>
              </a:lnSpc>
            </a:pPr>
            <a:r>
              <a:rPr lang="en-US" altLang="en-US" sz="2400">
                <a:solidFill>
                  <a:schemeClr val="bg1"/>
                </a:solidFill>
                <a:latin typeface="Times New Roman" panose="02020603050405020304" pitchFamily="18" charset="0"/>
              </a:rPr>
              <a:t>with more and harsher discipline</a:t>
            </a:r>
          </a:p>
          <a:p>
            <a:pPr>
              <a:lnSpc>
                <a:spcPct val="90000"/>
              </a:lnSpc>
            </a:pPr>
            <a:r>
              <a:rPr lang="en-US" altLang="en-US" sz="2400">
                <a:solidFill>
                  <a:schemeClr val="bg1"/>
                </a:solidFill>
                <a:latin typeface="Times New Roman" panose="02020603050405020304" pitchFamily="18" charset="0"/>
              </a:rPr>
              <a:t>with lowered expectations for student achievement, and</a:t>
            </a:r>
          </a:p>
          <a:p>
            <a:pPr>
              <a:lnSpc>
                <a:spcPct val="90000"/>
              </a:lnSpc>
            </a:pPr>
            <a:r>
              <a:rPr lang="en-US" altLang="en-US" sz="2400">
                <a:solidFill>
                  <a:schemeClr val="bg1"/>
                </a:solidFill>
                <a:latin typeface="Times New Roman" panose="02020603050405020304" pitchFamily="18" charset="0"/>
              </a:rPr>
              <a:t>with mismatches between school and home culture</a:t>
            </a:r>
          </a:p>
        </p:txBody>
      </p:sp>
      <p:pic>
        <p:nvPicPr>
          <p:cNvPr id="8200" name="Picture 8">
            <a:extLst>
              <a:ext uri="{FF2B5EF4-FFF2-40B4-BE49-F238E27FC236}">
                <a16:creationId xmlns:a16="http://schemas.microsoft.com/office/drawing/2014/main" id="{BE340B5D-73EE-86E7-4FF3-33C274B20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2057400" cy="20574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2" name="Picture 10">
            <a:extLst>
              <a:ext uri="{FF2B5EF4-FFF2-40B4-BE49-F238E27FC236}">
                <a16:creationId xmlns:a16="http://schemas.microsoft.com/office/drawing/2014/main" id="{3C1E2DCB-D74F-B9A5-934A-7FFF7F463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5867400"/>
            <a:ext cx="990600" cy="990600"/>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8199">
                                            <p:txEl>
                                              <p:pRg st="0" end="0"/>
                                            </p:txEl>
                                          </p:spTgt>
                                        </p:tgtEl>
                                        <p:attrNameLst>
                                          <p:attrName>style.visibility</p:attrName>
                                        </p:attrNameLst>
                                      </p:cBhvr>
                                      <p:to>
                                        <p:strVal val="visible"/>
                                      </p:to>
                                    </p:set>
                                    <p:anim calcmode="lin" valueType="num">
                                      <p:cBhvr additive="base">
                                        <p:cTn id="7" dur="300" fill="hold"/>
                                        <p:tgtEl>
                                          <p:spTgt spid="8199">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81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8199">
                                            <p:txEl>
                                              <p:pRg st="1" end="1"/>
                                            </p:txEl>
                                          </p:spTgt>
                                        </p:tgtEl>
                                        <p:attrNameLst>
                                          <p:attrName>style.visibility</p:attrName>
                                        </p:attrNameLst>
                                      </p:cBhvr>
                                      <p:to>
                                        <p:strVal val="visible"/>
                                      </p:to>
                                    </p:set>
                                    <p:anim calcmode="lin" valueType="num">
                                      <p:cBhvr additive="base">
                                        <p:cTn id="13" dur="300" fill="hold"/>
                                        <p:tgtEl>
                                          <p:spTgt spid="8199">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81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8199">
                                            <p:txEl>
                                              <p:pRg st="2" end="2"/>
                                            </p:txEl>
                                          </p:spTgt>
                                        </p:tgtEl>
                                        <p:attrNameLst>
                                          <p:attrName>style.visibility</p:attrName>
                                        </p:attrNameLst>
                                      </p:cBhvr>
                                      <p:to>
                                        <p:strVal val="visible"/>
                                      </p:to>
                                    </p:set>
                                    <p:anim calcmode="lin" valueType="num">
                                      <p:cBhvr additive="base">
                                        <p:cTn id="19" dur="300" fill="hold"/>
                                        <p:tgtEl>
                                          <p:spTgt spid="8199">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819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8199">
                                            <p:txEl>
                                              <p:pRg st="3" end="3"/>
                                            </p:txEl>
                                          </p:spTgt>
                                        </p:tgtEl>
                                        <p:attrNameLst>
                                          <p:attrName>style.visibility</p:attrName>
                                        </p:attrNameLst>
                                      </p:cBhvr>
                                      <p:to>
                                        <p:strVal val="visible"/>
                                      </p:to>
                                    </p:set>
                                    <p:anim calcmode="lin" valueType="num">
                                      <p:cBhvr additive="base">
                                        <p:cTn id="25" dur="300" fill="hold"/>
                                        <p:tgtEl>
                                          <p:spTgt spid="8199">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819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8199">
                                            <p:txEl>
                                              <p:pRg st="4" end="4"/>
                                            </p:txEl>
                                          </p:spTgt>
                                        </p:tgtEl>
                                        <p:attrNameLst>
                                          <p:attrName>style.visibility</p:attrName>
                                        </p:attrNameLst>
                                      </p:cBhvr>
                                      <p:to>
                                        <p:strVal val="visible"/>
                                      </p:to>
                                    </p:set>
                                    <p:anim calcmode="lin" valueType="num">
                                      <p:cBhvr additive="base">
                                        <p:cTn id="31" dur="300" fill="hold"/>
                                        <p:tgtEl>
                                          <p:spTgt spid="8199">
                                            <p:txEl>
                                              <p:pRg st="4" end="4"/>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819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8199">
                                            <p:txEl>
                                              <p:pRg st="5" end="5"/>
                                            </p:txEl>
                                          </p:spTgt>
                                        </p:tgtEl>
                                        <p:attrNameLst>
                                          <p:attrName>style.visibility</p:attrName>
                                        </p:attrNameLst>
                                      </p:cBhvr>
                                      <p:to>
                                        <p:strVal val="visible"/>
                                      </p:to>
                                    </p:set>
                                    <p:anim calcmode="lin" valueType="num">
                                      <p:cBhvr additive="base">
                                        <p:cTn id="37" dur="300" fill="hold"/>
                                        <p:tgtEl>
                                          <p:spTgt spid="8199">
                                            <p:txEl>
                                              <p:pRg st="5" end="5"/>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8199">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8199">
                                            <p:txEl>
                                              <p:pRg st="6" end="6"/>
                                            </p:txEl>
                                          </p:spTgt>
                                        </p:tgtEl>
                                        <p:attrNameLst>
                                          <p:attrName>style.visibility</p:attrName>
                                        </p:attrNameLst>
                                      </p:cBhvr>
                                      <p:to>
                                        <p:strVal val="visible"/>
                                      </p:to>
                                    </p:set>
                                    <p:anim calcmode="lin" valueType="num">
                                      <p:cBhvr additive="base">
                                        <p:cTn id="43" dur="300" fill="hold"/>
                                        <p:tgtEl>
                                          <p:spTgt spid="8199">
                                            <p:txEl>
                                              <p:pRg st="6" end="6"/>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8199">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8199">
                                            <p:txEl>
                                              <p:pRg st="7" end="7"/>
                                            </p:txEl>
                                          </p:spTgt>
                                        </p:tgtEl>
                                        <p:attrNameLst>
                                          <p:attrName>style.visibility</p:attrName>
                                        </p:attrNameLst>
                                      </p:cBhvr>
                                      <p:to>
                                        <p:strVal val="visible"/>
                                      </p:to>
                                    </p:set>
                                    <p:anim calcmode="lin" valueType="num">
                                      <p:cBhvr additive="base">
                                        <p:cTn id="49" dur="300" fill="hold"/>
                                        <p:tgtEl>
                                          <p:spTgt spid="8199">
                                            <p:txEl>
                                              <p:pRg st="7" end="7"/>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8199">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8202"/>
                                        </p:tgtEl>
                                        <p:attrNameLst>
                                          <p:attrName>style.visibility</p:attrName>
                                        </p:attrNameLst>
                                      </p:cBhvr>
                                      <p:to>
                                        <p:strVal val="visible"/>
                                      </p:to>
                                    </p:set>
                                    <p:anim calcmode="lin" valueType="num">
                                      <p:cBhvr additive="base">
                                        <p:cTn id="55" dur="500" fill="hold"/>
                                        <p:tgtEl>
                                          <p:spTgt spid="8202"/>
                                        </p:tgtEl>
                                        <p:attrNameLst>
                                          <p:attrName>ppt_x</p:attrName>
                                        </p:attrNameLst>
                                      </p:cBhvr>
                                      <p:tavLst>
                                        <p:tav tm="0">
                                          <p:val>
                                            <p:strVal val="#ppt_x"/>
                                          </p:val>
                                        </p:tav>
                                        <p:tav tm="100000">
                                          <p:val>
                                            <p:strVal val="#ppt_x"/>
                                          </p:val>
                                        </p:tav>
                                      </p:tavLst>
                                    </p:anim>
                                    <p:anim calcmode="lin" valueType="num">
                                      <p:cBhvr additive="base">
                                        <p:cTn id="56" dur="500" fill="hold"/>
                                        <p:tgtEl>
                                          <p:spTgt spid="82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A26CA-3314-EF9F-C131-DAE710D58C7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5929D0F-ED4C-61A3-E3C7-397453B98FB1}"/>
              </a:ext>
            </a:extLst>
          </p:cNvPr>
          <p:cNvSpPr txBox="1"/>
          <p:nvPr/>
        </p:nvSpPr>
        <p:spPr>
          <a:xfrm>
            <a:off x="914400" y="914400"/>
            <a:ext cx="4582886" cy="584775"/>
          </a:xfrm>
          <a:prstGeom prst="rect">
            <a:avLst/>
          </a:prstGeom>
          <a:noFill/>
        </p:spPr>
        <p:txBody>
          <a:bodyPr wrap="square">
            <a:spAutoFit/>
          </a:bodyPr>
          <a:lstStyle/>
          <a:p>
            <a:r>
              <a:rPr lang="en-US" sz="3200" b="1" dirty="0">
                <a:latin typeface="Google Sans"/>
              </a:rPr>
              <a:t>Historical Context</a:t>
            </a:r>
          </a:p>
        </p:txBody>
      </p:sp>
      <p:sp>
        <p:nvSpPr>
          <p:cNvPr id="21" name="TextBox 20">
            <a:extLst>
              <a:ext uri="{FF2B5EF4-FFF2-40B4-BE49-F238E27FC236}">
                <a16:creationId xmlns:a16="http://schemas.microsoft.com/office/drawing/2014/main" id="{71E7D49D-287F-4782-AA2C-2C25DF4B41D1}"/>
              </a:ext>
            </a:extLst>
          </p:cNvPr>
          <p:cNvSpPr txBox="1"/>
          <p:nvPr/>
        </p:nvSpPr>
        <p:spPr>
          <a:xfrm>
            <a:off x="76200" y="1676400"/>
            <a:ext cx="8839200" cy="4708981"/>
          </a:xfrm>
          <a:prstGeom prst="rect">
            <a:avLst/>
          </a:prstGeom>
          <a:noFill/>
        </p:spPr>
        <p:txBody>
          <a:bodyPr wrap="square">
            <a:spAutoFit/>
          </a:bodyPr>
          <a:lstStyle/>
          <a:p>
            <a:r>
              <a:rPr lang="en-US" sz="2000" b="1" dirty="0"/>
              <a:t>Challenging Educational Segregation:</a:t>
            </a:r>
          </a:p>
          <a:p>
            <a:endParaRPr lang="en-US" sz="2000" dirty="0"/>
          </a:p>
          <a:p>
            <a:r>
              <a:rPr lang="en-US" sz="2000" b="1" dirty="0"/>
              <a:t>Legal Challenges</a:t>
            </a:r>
            <a:r>
              <a:rPr lang="en-US" sz="2000" dirty="0"/>
              <a:t>: Throughout the 1930s and beyond, Mexican Americans filed numerous legal cases challenging segregation and unequal treatment in education. </a:t>
            </a:r>
          </a:p>
          <a:p>
            <a:endParaRPr lang="en-US" sz="2000" b="1" dirty="0"/>
          </a:p>
          <a:p>
            <a:r>
              <a:rPr lang="en-US" sz="2000" b="1" dirty="0"/>
              <a:t>Lemon Grove Incident</a:t>
            </a:r>
            <a:r>
              <a:rPr lang="en-US" sz="2000" dirty="0"/>
              <a:t>: In 1930, Mexican American families in Lemon Grove, CA, resisted the construction of a separate school for their children, ultimately winning their case against the school board.</a:t>
            </a:r>
          </a:p>
          <a:p>
            <a:endParaRPr lang="en-US" sz="2000" b="1" dirty="0"/>
          </a:p>
          <a:p>
            <a:r>
              <a:rPr lang="en-US" sz="2000" b="1" dirty="0"/>
              <a:t>Mendez v. Westminster</a:t>
            </a:r>
            <a:r>
              <a:rPr lang="en-US" sz="2000" dirty="0"/>
              <a:t>: In 1947, this landmark case in California successfully challenged the segregation of Mexican and Mexican-American students in schools, setting a precedent for the later Brown v. Board of Education decision.</a:t>
            </a:r>
          </a:p>
          <a:p>
            <a:endParaRPr lang="en-US" sz="2000" dirty="0"/>
          </a:p>
        </p:txBody>
      </p:sp>
      <p:sp>
        <p:nvSpPr>
          <p:cNvPr id="23" name="TextBox 22">
            <a:extLst>
              <a:ext uri="{FF2B5EF4-FFF2-40B4-BE49-F238E27FC236}">
                <a16:creationId xmlns:a16="http://schemas.microsoft.com/office/drawing/2014/main" id="{FC17A33B-D3A5-DFF5-4E69-42B7815E6FD6}"/>
              </a:ext>
            </a:extLst>
          </p:cNvPr>
          <p:cNvSpPr txBox="1"/>
          <p:nvPr/>
        </p:nvSpPr>
        <p:spPr>
          <a:xfrm>
            <a:off x="293914" y="90844"/>
            <a:ext cx="8610600" cy="646331"/>
          </a:xfrm>
          <a:prstGeom prst="rect">
            <a:avLst/>
          </a:prstGeom>
          <a:noFill/>
        </p:spPr>
        <p:txBody>
          <a:bodyPr wrap="square">
            <a:spAutoFit/>
          </a:bodyPr>
          <a:lstStyle/>
          <a:p>
            <a:r>
              <a:rPr lang="en-US" b="0" i="0" dirty="0">
                <a:solidFill>
                  <a:srgbClr val="001D35"/>
                </a:solidFill>
                <a:effectLst/>
                <a:latin typeface="Google Sans"/>
              </a:rPr>
              <a:t>These historical efforts have had a lasting impact on education, leading to greater access, equity, and representation for Chicano/Latino students and communities. </a:t>
            </a:r>
            <a:endParaRPr lang="en-US" dirty="0"/>
          </a:p>
        </p:txBody>
      </p:sp>
    </p:spTree>
    <p:extLst>
      <p:ext uri="{BB962C8B-B14F-4D97-AF65-F5344CB8AC3E}">
        <p14:creationId xmlns:p14="http://schemas.microsoft.com/office/powerpoint/2010/main" val="2715997102"/>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F6FC6"/>
      </a:dk2>
      <a:lt2>
        <a:srgbClr val="DBF5F9"/>
      </a:lt2>
      <a:accent1>
        <a:srgbClr val="0F6FC6"/>
      </a:accent1>
      <a:accent2>
        <a:srgbClr val="009DD9"/>
      </a:accent2>
      <a:accent3>
        <a:srgbClr val="90C6F6"/>
      </a:accent3>
      <a:accent4>
        <a:srgbClr val="59A9F2"/>
      </a:accent4>
      <a:accent5>
        <a:srgbClr val="0B5394"/>
      </a:accent5>
      <a:accent6>
        <a:srgbClr val="073763"/>
      </a:accent6>
      <a:hlink>
        <a:srgbClr val="FFC000"/>
      </a:hlink>
      <a:folHlink>
        <a:srgbClr val="FFC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F6FC6"/>
    </a:dk2>
    <a:lt2>
      <a:srgbClr val="DBF5F9"/>
    </a:lt2>
    <a:accent1>
      <a:srgbClr val="0F6FC6"/>
    </a:accent1>
    <a:accent2>
      <a:srgbClr val="009DD9"/>
    </a:accent2>
    <a:accent3>
      <a:srgbClr val="90C6F6"/>
    </a:accent3>
    <a:accent4>
      <a:srgbClr val="59A9F2"/>
    </a:accent4>
    <a:accent5>
      <a:srgbClr val="0B5394"/>
    </a:accent5>
    <a:accent6>
      <a:srgbClr val="073763"/>
    </a:accent6>
    <a:hlink>
      <a:srgbClr val="FFC000"/>
    </a:hlink>
    <a:folHlink>
      <a:srgbClr val="FFC000"/>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F6FC6"/>
    </a:dk2>
    <a:lt2>
      <a:srgbClr val="DBF5F9"/>
    </a:lt2>
    <a:accent1>
      <a:srgbClr val="0F6FC6"/>
    </a:accent1>
    <a:accent2>
      <a:srgbClr val="009DD9"/>
    </a:accent2>
    <a:accent3>
      <a:srgbClr val="90C6F6"/>
    </a:accent3>
    <a:accent4>
      <a:srgbClr val="59A9F2"/>
    </a:accent4>
    <a:accent5>
      <a:srgbClr val="0B5394"/>
    </a:accent5>
    <a:accent6>
      <a:srgbClr val="073763"/>
    </a:accent6>
    <a:hlink>
      <a:srgbClr val="FFC000"/>
    </a:hlink>
    <a:folHlink>
      <a:srgbClr val="FFC000"/>
    </a:folHlink>
  </a:clrScheme>
</a:themeOverride>
</file>

<file path=docProps/app.xml><?xml version="1.0" encoding="utf-8"?>
<Properties xmlns="http://schemas.openxmlformats.org/officeDocument/2006/extended-properties" xmlns:vt="http://schemas.openxmlformats.org/officeDocument/2006/docPropsVTypes">
  <Template/>
  <TotalTime>1388</TotalTime>
  <Words>4760</Words>
  <Application>Microsoft Office PowerPoint</Application>
  <PresentationFormat>On-screen Show (4:3)</PresentationFormat>
  <Paragraphs>302</Paragraphs>
  <Slides>39</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51" baseType="lpstr">
      <vt:lpstr>Arial</vt:lpstr>
      <vt:lpstr>Arial Narrow</vt:lpstr>
      <vt:lpstr>Calibri</vt:lpstr>
      <vt:lpstr>Constantia</vt:lpstr>
      <vt:lpstr>Google Sans</vt:lpstr>
      <vt:lpstr>Times New Roman</vt:lpstr>
      <vt:lpstr>Wingdings</vt:lpstr>
      <vt:lpstr>Wingdings 2</vt:lpstr>
      <vt:lpstr>Flow</vt:lpstr>
      <vt:lpstr>Generic</vt:lpstr>
      <vt:lpstr>1_Generic</vt:lpstr>
      <vt:lpstr>Document</vt:lpstr>
      <vt:lpstr>“LEAD Netroots Movement”</vt:lpstr>
      <vt:lpstr>PowerPoint Presentation</vt:lpstr>
      <vt:lpstr>PowerPoint Presentation</vt:lpstr>
      <vt:lpstr>SOME KEY STARTING POINTS OF GENERAL AWARENESS:</vt:lpstr>
      <vt:lpstr>SOME KEY STARTING POINTS OF GENERAL AWARENESS:</vt:lpstr>
      <vt:lpstr>SOME KEY STARTING POINTS OF GENERAL AWARENESS:</vt:lpstr>
      <vt:lpstr>We can’t say with absolute certainty what are the full causes of the Latino Achievement Gap!</vt:lpstr>
      <vt:lpstr>LATINO STUDENTS ATTEND SCHOOLS:</vt:lpstr>
      <vt:lpstr>PowerPoint Presentation</vt:lpstr>
      <vt:lpstr>PowerPoint Presentation</vt:lpstr>
      <vt:lpstr>PowerPoint Presentation</vt:lpstr>
      <vt:lpstr>PowerPoint Presentation</vt:lpstr>
      <vt:lpstr>PowerPoint Presentation</vt:lpstr>
      <vt:lpstr>Current Landscape</vt:lpstr>
      <vt:lpstr>PowerPoint Presentation</vt:lpstr>
      <vt:lpstr>LEAD - “About Us”</vt:lpstr>
      <vt:lpstr>LEAD is a “Netroots Movement”</vt:lpstr>
      <vt:lpstr>PowerPoint Presentation</vt:lpstr>
      <vt:lpstr>Journal of Latinos  and Education</vt:lpstr>
      <vt:lpstr>Handbook of Latinos  and Education</vt:lpstr>
      <vt:lpstr>National Latino  Education Network</vt:lpstr>
      <vt:lpstr>LEAD Summit</vt:lpstr>
      <vt:lpstr>Volunteers “LEAD is a volunteer-driven organization”</vt:lpstr>
      <vt:lpstr>LEAD Technology</vt:lpstr>
      <vt:lpstr>LEAD Impact Numbers GRAND TOTAL = 18.25 million persons</vt:lpstr>
      <vt:lpstr>LEAD Tasks, Themes &amp; Items</vt:lpstr>
      <vt:lpstr>CA Assembly Concurrent  Resolution No. 137 </vt:lpstr>
      <vt:lpstr>La Feria Educativa College &amp; Career Fair</vt:lpstr>
      <vt:lpstr>LEAD Inland Empire Regional Collaborative</vt:lpstr>
      <vt:lpstr>LEAD Inland Empire Regional Collaborative</vt:lpstr>
      <vt:lpstr>PowerPoint Presentation</vt:lpstr>
      <vt:lpstr>“What is the Impact of LEAD activities on community outreach and outcomes”. </vt:lpstr>
      <vt:lpstr>Community Outreach</vt:lpstr>
      <vt:lpstr>Community Outreach</vt:lpstr>
      <vt:lpstr>Outcomes</vt:lpstr>
      <vt:lpstr> </vt:lpstr>
      <vt:lpstr> </vt:lpstr>
      <vt:lpstr>THANK YOU – GRACIAS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 Netroots Movement</dc:title>
  <dc:creator>Enrique</dc:creator>
  <cp:lastModifiedBy>Enrique Murillo  Jr</cp:lastModifiedBy>
  <cp:revision>131</cp:revision>
  <dcterms:created xsi:type="dcterms:W3CDTF">2012-10-05T17:52:40Z</dcterms:created>
  <dcterms:modified xsi:type="dcterms:W3CDTF">2025-07-22T18:56:14Z</dcterms:modified>
</cp:coreProperties>
</file>